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69" r:id="rId3"/>
    <p:sldId id="267" r:id="rId4"/>
    <p:sldId id="270" r:id="rId5"/>
    <p:sldId id="271" r:id="rId6"/>
    <p:sldId id="272" r:id="rId7"/>
    <p:sldId id="273" r:id="rId8"/>
    <p:sldId id="281" r:id="rId9"/>
    <p:sldId id="283" r:id="rId10"/>
    <p:sldId id="282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2" r:id="rId19"/>
    <p:sldId id="293" r:id="rId20"/>
    <p:sldId id="280" r:id="rId21"/>
    <p:sldId id="2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01E9"/>
    <a:srgbClr val="EA9B8C"/>
    <a:srgbClr val="8FAADD"/>
    <a:srgbClr val="A9D18E"/>
    <a:srgbClr val="FDDD05"/>
    <a:srgbClr val="FCDD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/>
    <p:restoredTop sz="91289"/>
  </p:normalViewPr>
  <p:slideViewPr>
    <p:cSldViewPr snapToGrid="0" snapToObjects="1">
      <p:cViewPr varScale="1">
        <p:scale>
          <a:sx n="115" d="100"/>
          <a:sy n="115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EE8DB-1561-244C-BC7D-DC53944C1CAB}" type="datetimeFigureOut">
              <a:rPr kumimoji="1" lang="zh-CN" altLang="en-US" smtClean="0"/>
              <a:t>2023/9/20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CD4B7-3BDC-E947-8C62-199EDDA3DA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8723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CD4B7-3BDC-E947-8C62-199EDDA3DAC6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5578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CD4B7-3BDC-E947-8C62-199EDDA3DAC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49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9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5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8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1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6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3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23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D1853-EC6A-F244-8D3B-C13A21A7496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17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32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FD2C155-323E-A547-BC0E-5845924F01D6}"/>
              </a:ext>
            </a:extLst>
          </p:cNvPr>
          <p:cNvSpPr txBox="1"/>
          <p:nvPr/>
        </p:nvSpPr>
        <p:spPr>
          <a:xfrm>
            <a:off x="4062248" y="209471"/>
            <a:ext cx="4067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b="1" dirty="0">
                <a:solidFill>
                  <a:srgbClr val="1999D3"/>
                </a:solidFill>
                <a:effectLst/>
                <a:latin typeface="Poppins" panose="020B0604020202020204" pitchFamily="34" charset="0"/>
              </a:rPr>
              <a:t>COMP3516: Data Analytics for IoT </a:t>
            </a:r>
            <a:endParaRPr lang="en-GB" altLang="zh-CN" dirty="0">
              <a:effectLst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197491-729A-7B47-9B70-CC00D8007E1B}"/>
              </a:ext>
            </a:extLst>
          </p:cNvPr>
          <p:cNvSpPr txBox="1"/>
          <p:nvPr/>
        </p:nvSpPr>
        <p:spPr>
          <a:xfrm>
            <a:off x="2853557" y="2412632"/>
            <a:ext cx="6484884" cy="2032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001E5E"/>
                </a:solidFill>
                <a:effectLst/>
                <a:latin typeface="Poppins" pitchFamily="2" charset="0"/>
              </a:rPr>
              <a:t>Tutorial</a:t>
            </a:r>
            <a:r>
              <a:rPr lang="en-GB" altLang="zh-CN" sz="32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3200" b="1" dirty="0">
                <a:solidFill>
                  <a:srgbClr val="001E5E"/>
                </a:solidFill>
                <a:effectLst/>
                <a:latin typeface="Poppins" pitchFamily="2" charset="0"/>
              </a:rPr>
              <a:t>2</a:t>
            </a:r>
            <a:r>
              <a:rPr lang="en-GB" altLang="zh-CN" sz="3200" b="1" dirty="0">
                <a:solidFill>
                  <a:srgbClr val="001E5E"/>
                </a:solidFill>
                <a:effectLst/>
                <a:latin typeface="Poppins" pitchFamily="2" charset="0"/>
              </a:rPr>
              <a:t>: Fourier Transform</a:t>
            </a:r>
            <a:endParaRPr lang="en-GB" altLang="zh-CN" dirty="0">
              <a:effectLst/>
            </a:endParaRPr>
          </a:p>
          <a:p>
            <a:pPr algn="ctr">
              <a:lnSpc>
                <a:spcPct val="150000"/>
              </a:lnSpc>
            </a:pPr>
            <a:r>
              <a:rPr lang="en-US" altLang="zh-CN" sz="1800" b="1" dirty="0" err="1">
                <a:effectLst/>
                <a:latin typeface="Arial" panose="020B0604020202020204" pitchFamily="34" charset="0"/>
              </a:rPr>
              <a:t>Xinzhe</a:t>
            </a:r>
            <a:r>
              <a:rPr lang="zh-CN" altLang="en-US" sz="1800" b="1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1800" b="1" dirty="0">
                <a:effectLst/>
                <a:latin typeface="Arial" panose="020B0604020202020204" pitchFamily="34" charset="0"/>
              </a:rPr>
              <a:t>Zheng</a:t>
            </a:r>
          </a:p>
          <a:p>
            <a:pPr algn="ctr">
              <a:lnSpc>
                <a:spcPct val="150000"/>
              </a:lnSpc>
            </a:pPr>
            <a:r>
              <a:rPr lang="en-US" altLang="zh-CN" dirty="0" err="1">
                <a:latin typeface="ArialMT"/>
              </a:rPr>
              <a:t>zhengxz@connect.hku.hk</a:t>
            </a:r>
            <a:r>
              <a:rPr lang="en-GB" altLang="zh-CN" dirty="0">
                <a:latin typeface="ArialMT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GB" altLang="zh-CN" sz="1800" dirty="0">
                <a:effectLst/>
                <a:latin typeface="ArialMT"/>
              </a:rPr>
              <a:t>Department of Computer Science </a:t>
            </a:r>
            <a:endParaRPr lang="en-GB" altLang="zh-CN" dirty="0">
              <a:effectLst/>
            </a:endParaRPr>
          </a:p>
        </p:txBody>
      </p:sp>
      <p:pic>
        <p:nvPicPr>
          <p:cNvPr id="1025" name="Picture 1" descr="page1image63188144">
            <a:extLst>
              <a:ext uri="{FF2B5EF4-FFF2-40B4-BE49-F238E27FC236}">
                <a16:creationId xmlns:a16="http://schemas.microsoft.com/office/drawing/2014/main" id="{A3879B99-5959-AE43-92B3-6D0CEA75B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61000"/>
            <a:ext cx="46990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1image63188352">
            <a:extLst>
              <a:ext uri="{FF2B5EF4-FFF2-40B4-BE49-F238E27FC236}">
                <a16:creationId xmlns:a16="http://schemas.microsoft.com/office/drawing/2014/main" id="{AA0F3DB3-DCD6-2044-8A26-E5404F57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5816600"/>
            <a:ext cx="49784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794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773CD9-A3CF-8846-A934-E5F72213407A}"/>
              </a:ext>
            </a:extLst>
          </p:cNvPr>
          <p:cNvSpPr txBox="1"/>
          <p:nvPr/>
        </p:nvSpPr>
        <p:spPr>
          <a:xfrm>
            <a:off x="248428" y="167032"/>
            <a:ext cx="5516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.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Fourier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Transform</a:t>
            </a:r>
            <a:endParaRPr lang="en-GB" altLang="zh-CN" sz="4000" dirty="0">
              <a:effectLst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0A2EC7-13D5-DD43-8880-C44E825EF8F8}"/>
              </a:ext>
            </a:extLst>
          </p:cNvPr>
          <p:cNvSpPr txBox="1"/>
          <p:nvPr/>
        </p:nvSpPr>
        <p:spPr>
          <a:xfrm>
            <a:off x="248430" y="874918"/>
            <a:ext cx="38451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.2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Properties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of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FFT</a:t>
            </a:r>
            <a:endParaRPr lang="en-US" altLang="zh-CN" sz="2800" b="1" dirty="0">
              <a:solidFill>
                <a:srgbClr val="001E5E"/>
              </a:solidFill>
              <a:effectLst/>
              <a:latin typeface="Poppins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0E51607-5FC6-0D4F-983B-BC1F705A1441}"/>
              </a:ext>
            </a:extLst>
          </p:cNvPr>
          <p:cNvSpPr txBox="1"/>
          <p:nvPr/>
        </p:nvSpPr>
        <p:spPr>
          <a:xfrm>
            <a:off x="4551604" y="1584520"/>
            <a:ext cx="308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1. Sampling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Rate</a:t>
            </a:r>
            <a:endParaRPr lang="zh-CN" altLang="en-US" sz="2800" dirty="0">
              <a:solidFill>
                <a:srgbClr val="001E5E"/>
              </a:solidFill>
              <a:latin typeface="ArialM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C9B7F1-81FE-AB4B-9755-BD88ED58452B}"/>
              </a:ext>
            </a:extLst>
          </p:cNvPr>
          <p:cNvSpPr txBox="1"/>
          <p:nvPr/>
        </p:nvSpPr>
        <p:spPr>
          <a:xfrm>
            <a:off x="3337623" y="2655968"/>
            <a:ext cx="5516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This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called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b="1" dirty="0"/>
              <a:t>Nyquist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Sampling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Theory</a:t>
            </a:r>
            <a:r>
              <a:rPr kumimoji="1" lang="en-US" altLang="zh-CN" sz="2400" dirty="0"/>
              <a:t>.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3CF81167-E18A-9B47-B55F-9D55DA1B1390}"/>
                  </a:ext>
                </a:extLst>
              </p:cNvPr>
              <p:cNvSpPr txBox="1"/>
              <p:nvPr/>
            </p:nvSpPr>
            <p:spPr>
              <a:xfrm>
                <a:off x="5296232" y="3596403"/>
                <a:ext cx="223041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≥2</m:t>
                      </m:r>
                      <m:sSub>
                        <m:sSubPr>
                          <m:ctrlPr>
                            <a:rPr kumimoji="1"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kumimoji="1" lang="zh-CN" altLang="en-US" sz="36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3CF81167-E18A-9B47-B55F-9D55DA1B1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232" y="3596403"/>
                <a:ext cx="2230419" cy="553998"/>
              </a:xfrm>
              <a:prstGeom prst="rect">
                <a:avLst/>
              </a:prstGeom>
              <a:blipFill>
                <a:blip r:embed="rId2"/>
                <a:stretch>
                  <a:fillRect l="-6818" b="-34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35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773CD9-A3CF-8846-A934-E5F72213407A}"/>
              </a:ext>
            </a:extLst>
          </p:cNvPr>
          <p:cNvSpPr txBox="1"/>
          <p:nvPr/>
        </p:nvSpPr>
        <p:spPr>
          <a:xfrm>
            <a:off x="248428" y="167032"/>
            <a:ext cx="5516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.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Fourier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Transform</a:t>
            </a:r>
            <a:endParaRPr lang="en-GB" altLang="zh-CN" sz="4000" dirty="0">
              <a:effectLst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0A2EC7-13D5-DD43-8880-C44E825EF8F8}"/>
              </a:ext>
            </a:extLst>
          </p:cNvPr>
          <p:cNvSpPr txBox="1"/>
          <p:nvPr/>
        </p:nvSpPr>
        <p:spPr>
          <a:xfrm>
            <a:off x="248430" y="874918"/>
            <a:ext cx="38451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.2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Properties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of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FFT</a:t>
            </a:r>
            <a:endParaRPr lang="en-US" altLang="zh-CN" sz="2800" b="1" dirty="0">
              <a:solidFill>
                <a:srgbClr val="001E5E"/>
              </a:solidFill>
              <a:effectLst/>
              <a:latin typeface="Poppins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0E51607-5FC6-0D4F-983B-BC1F705A1441}"/>
              </a:ext>
            </a:extLst>
          </p:cNvPr>
          <p:cNvSpPr txBox="1"/>
          <p:nvPr/>
        </p:nvSpPr>
        <p:spPr>
          <a:xfrm>
            <a:off x="4093535" y="1502111"/>
            <a:ext cx="4139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2. Frequency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Resolution</a:t>
            </a:r>
            <a:endParaRPr lang="zh-CN" altLang="en-US" sz="2800" dirty="0">
              <a:solidFill>
                <a:srgbClr val="001E5E"/>
              </a:solidFill>
              <a:latin typeface="ArialMT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238C7CA5-54EC-E647-B844-AF4A26B4A474}"/>
              </a:ext>
            </a:extLst>
          </p:cNvPr>
          <p:cNvCxnSpPr>
            <a:cxnSpLocks/>
          </p:cNvCxnSpPr>
          <p:nvPr/>
        </p:nvCxnSpPr>
        <p:spPr>
          <a:xfrm>
            <a:off x="2170982" y="4732304"/>
            <a:ext cx="6956385" cy="8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5625CCDF-5430-E247-88D2-82A9F8A38E1B}"/>
              </a:ext>
            </a:extLst>
          </p:cNvPr>
          <p:cNvCxnSpPr>
            <a:cxnSpLocks/>
          </p:cNvCxnSpPr>
          <p:nvPr/>
        </p:nvCxnSpPr>
        <p:spPr>
          <a:xfrm flipV="1">
            <a:off x="4659998" y="2514025"/>
            <a:ext cx="0" cy="30667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18FB7F-5536-1147-A28A-CFCC309B77A2}"/>
                  </a:ext>
                </a:extLst>
              </p:cNvPr>
              <p:cNvSpPr txBox="1"/>
              <p:nvPr/>
            </p:nvSpPr>
            <p:spPr>
              <a:xfrm>
                <a:off x="9082362" y="4745406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18FB7F-5536-1147-A28A-CFCC309B7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362" y="4745406"/>
                <a:ext cx="149913" cy="276999"/>
              </a:xfrm>
              <a:prstGeom prst="rect">
                <a:avLst/>
              </a:prstGeom>
              <a:blipFill>
                <a:blip r:embed="rId2"/>
                <a:stretch>
                  <a:fillRect l="-33333" r="-33333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DE01F28-DCC0-264D-9B20-09D21FE13D7D}"/>
                  </a:ext>
                </a:extLst>
              </p:cNvPr>
              <p:cNvSpPr txBox="1"/>
              <p:nvPr/>
            </p:nvSpPr>
            <p:spPr>
              <a:xfrm>
                <a:off x="3463444" y="2375525"/>
                <a:ext cx="10916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Amplitude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DE01F28-DCC0-264D-9B20-09D21FE13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44" y="2375525"/>
                <a:ext cx="1091646" cy="276999"/>
              </a:xfrm>
              <a:prstGeom prst="rect">
                <a:avLst/>
              </a:prstGeom>
              <a:blipFill>
                <a:blip r:embed="rId3"/>
                <a:stretch>
                  <a:fillRect l="-6897" t="-4545" r="-6897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任意形状 12">
            <a:extLst>
              <a:ext uri="{FF2B5EF4-FFF2-40B4-BE49-F238E27FC236}">
                <a16:creationId xmlns:a16="http://schemas.microsoft.com/office/drawing/2014/main" id="{1CA826FB-CB8C-CB4D-B4C3-CB4D586D5D54}"/>
              </a:ext>
            </a:extLst>
          </p:cNvPr>
          <p:cNvSpPr/>
          <p:nvPr/>
        </p:nvSpPr>
        <p:spPr>
          <a:xfrm>
            <a:off x="4659539" y="3310873"/>
            <a:ext cx="4328932" cy="2165779"/>
          </a:xfrm>
          <a:custGeom>
            <a:avLst/>
            <a:gdLst>
              <a:gd name="connsiteX0" fmla="*/ 0 w 4328932"/>
              <a:gd name="connsiteY0" fmla="*/ 12028 h 2165779"/>
              <a:gd name="connsiteX1" fmla="*/ 787079 w 4328932"/>
              <a:gd name="connsiteY1" fmla="*/ 104625 h 2165779"/>
              <a:gd name="connsiteX2" fmla="*/ 1296365 w 4328932"/>
              <a:gd name="connsiteY2" fmla="*/ 775957 h 2165779"/>
              <a:gd name="connsiteX3" fmla="*/ 1666755 w 4328932"/>
              <a:gd name="connsiteY3" fmla="*/ 2164919 h 2165779"/>
              <a:gd name="connsiteX4" fmla="*/ 2268638 w 4328932"/>
              <a:gd name="connsiteY4" fmla="*/ 984301 h 2165779"/>
              <a:gd name="connsiteX5" fmla="*/ 3078866 w 4328932"/>
              <a:gd name="connsiteY5" fmla="*/ 1030600 h 2165779"/>
              <a:gd name="connsiteX6" fmla="*/ 3692324 w 4328932"/>
              <a:gd name="connsiteY6" fmla="*/ 1748230 h 2165779"/>
              <a:gd name="connsiteX7" fmla="*/ 4328932 w 4328932"/>
              <a:gd name="connsiteY7" fmla="*/ 938002 h 216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8932" h="2165779">
                <a:moveTo>
                  <a:pt x="0" y="12028"/>
                </a:moveTo>
                <a:cubicBezTo>
                  <a:pt x="285509" y="-5334"/>
                  <a:pt x="571018" y="-22696"/>
                  <a:pt x="787079" y="104625"/>
                </a:cubicBezTo>
                <a:cubicBezTo>
                  <a:pt x="1003140" y="231946"/>
                  <a:pt x="1149752" y="432575"/>
                  <a:pt x="1296365" y="775957"/>
                </a:cubicBezTo>
                <a:cubicBezTo>
                  <a:pt x="1442978" y="1119339"/>
                  <a:pt x="1504710" y="2130195"/>
                  <a:pt x="1666755" y="2164919"/>
                </a:cubicBezTo>
                <a:cubicBezTo>
                  <a:pt x="1828800" y="2199643"/>
                  <a:pt x="2033286" y="1173354"/>
                  <a:pt x="2268638" y="984301"/>
                </a:cubicBezTo>
                <a:cubicBezTo>
                  <a:pt x="2503990" y="795248"/>
                  <a:pt x="2841585" y="903278"/>
                  <a:pt x="3078866" y="1030600"/>
                </a:cubicBezTo>
                <a:cubicBezTo>
                  <a:pt x="3316147" y="1157922"/>
                  <a:pt x="3483980" y="1763663"/>
                  <a:pt x="3692324" y="1748230"/>
                </a:cubicBezTo>
                <a:cubicBezTo>
                  <a:pt x="3900668" y="1732797"/>
                  <a:pt x="4114800" y="1335399"/>
                  <a:pt x="4328932" y="93800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905846E3-A516-A24D-8458-81123D33B799}"/>
              </a:ext>
            </a:extLst>
          </p:cNvPr>
          <p:cNvCxnSpPr>
            <a:cxnSpLocks/>
          </p:cNvCxnSpPr>
          <p:nvPr/>
        </p:nvCxnSpPr>
        <p:spPr>
          <a:xfrm>
            <a:off x="4670182" y="3319608"/>
            <a:ext cx="0" cy="1421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F0939BED-C649-5142-8E42-1BF3874A524A}"/>
              </a:ext>
            </a:extLst>
          </p:cNvPr>
          <p:cNvCxnSpPr>
            <a:cxnSpLocks/>
          </p:cNvCxnSpPr>
          <p:nvPr/>
        </p:nvCxnSpPr>
        <p:spPr>
          <a:xfrm>
            <a:off x="5054080" y="3319608"/>
            <a:ext cx="0" cy="14320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1AB5A164-C253-F042-8525-29F04767EFE7}"/>
              </a:ext>
            </a:extLst>
          </p:cNvPr>
          <p:cNvCxnSpPr>
            <a:cxnSpLocks/>
          </p:cNvCxnSpPr>
          <p:nvPr/>
        </p:nvCxnSpPr>
        <p:spPr>
          <a:xfrm>
            <a:off x="5465909" y="3428549"/>
            <a:ext cx="0" cy="1303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FE3F1C93-C3C9-1147-9C18-212F77C365E3}"/>
              </a:ext>
            </a:extLst>
          </p:cNvPr>
          <p:cNvCxnSpPr>
            <a:cxnSpLocks/>
          </p:cNvCxnSpPr>
          <p:nvPr/>
        </p:nvCxnSpPr>
        <p:spPr>
          <a:xfrm>
            <a:off x="5838228" y="3835592"/>
            <a:ext cx="0" cy="8967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A76D441E-B319-AC4B-886B-D7CCC05CF3CF}"/>
              </a:ext>
            </a:extLst>
          </p:cNvPr>
          <p:cNvCxnSpPr>
            <a:cxnSpLocks/>
          </p:cNvCxnSpPr>
          <p:nvPr/>
        </p:nvCxnSpPr>
        <p:spPr>
          <a:xfrm>
            <a:off x="6164248" y="4741039"/>
            <a:ext cx="0" cy="3643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2E8F42DF-ADE1-DC43-A7D9-9E6092517A01}"/>
              </a:ext>
            </a:extLst>
          </p:cNvPr>
          <p:cNvCxnSpPr>
            <a:cxnSpLocks/>
          </p:cNvCxnSpPr>
          <p:nvPr/>
        </p:nvCxnSpPr>
        <p:spPr>
          <a:xfrm>
            <a:off x="8932528" y="4367941"/>
            <a:ext cx="0" cy="3643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D9E4E77D-A1C1-2840-B2BD-7F46A09E5182}"/>
              </a:ext>
            </a:extLst>
          </p:cNvPr>
          <p:cNvSpPr txBox="1"/>
          <p:nvPr/>
        </p:nvSpPr>
        <p:spPr>
          <a:xfrm>
            <a:off x="6961569" y="4105368"/>
            <a:ext cx="903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FF0000"/>
                </a:solidFill>
              </a:rPr>
              <a:t>……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4CDF95E-67D6-0040-98AD-777F484A4491}"/>
              </a:ext>
            </a:extLst>
          </p:cNvPr>
          <p:cNvCxnSpPr/>
          <p:nvPr/>
        </p:nvCxnSpPr>
        <p:spPr>
          <a:xfrm>
            <a:off x="7695023" y="2871488"/>
            <a:ext cx="1225930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775DE384-2053-F44B-9D96-D90CCEE49F51}"/>
              </a:ext>
            </a:extLst>
          </p:cNvPr>
          <p:cNvCxnSpPr>
            <a:cxnSpLocks/>
          </p:cNvCxnSpPr>
          <p:nvPr/>
        </p:nvCxnSpPr>
        <p:spPr>
          <a:xfrm flipH="1">
            <a:off x="4659540" y="2871488"/>
            <a:ext cx="1307939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4EC681A-3177-BC41-8C9D-5BB8FCF5284D}"/>
                  </a:ext>
                </a:extLst>
              </p:cNvPr>
              <p:cNvSpPr txBox="1"/>
              <p:nvPr/>
            </p:nvSpPr>
            <p:spPr>
              <a:xfrm>
                <a:off x="6691308" y="2599389"/>
                <a:ext cx="2798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4EC681A-3177-BC41-8C9D-5BB8FCF5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308" y="2599389"/>
                <a:ext cx="279885" cy="430887"/>
              </a:xfrm>
              <a:prstGeom prst="rect">
                <a:avLst/>
              </a:prstGeom>
              <a:blipFill>
                <a:blip r:embed="rId4"/>
                <a:stretch>
                  <a:fillRect l="-30435" r="-21739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D36595F-68BD-614C-86ED-E16247E58F2B}"/>
                  </a:ext>
                </a:extLst>
              </p:cNvPr>
              <p:cNvSpPr txBox="1"/>
              <p:nvPr/>
            </p:nvSpPr>
            <p:spPr>
              <a:xfrm>
                <a:off x="9907882" y="4152497"/>
                <a:ext cx="576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D36595F-68BD-614C-86ED-E16247E58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882" y="4152497"/>
                <a:ext cx="576248" cy="430887"/>
              </a:xfrm>
              <a:prstGeom prst="rect">
                <a:avLst/>
              </a:prstGeom>
              <a:blipFill>
                <a:blip r:embed="rId5"/>
                <a:stretch>
                  <a:fillRect l="-15217" r="-10870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1C0902E2-5BEB-2644-A720-39F37A27ECBD}"/>
              </a:ext>
            </a:extLst>
          </p:cNvPr>
          <p:cNvCxnSpPr>
            <a:cxnSpLocks/>
          </p:cNvCxnSpPr>
          <p:nvPr/>
        </p:nvCxnSpPr>
        <p:spPr>
          <a:xfrm flipV="1">
            <a:off x="8988471" y="4393762"/>
            <a:ext cx="810228" cy="14525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06AA72E0-0012-1347-914D-01562613705C}"/>
              </a:ext>
            </a:extLst>
          </p:cNvPr>
          <p:cNvCxnSpPr/>
          <p:nvPr/>
        </p:nvCxnSpPr>
        <p:spPr>
          <a:xfrm>
            <a:off x="4648966" y="4583384"/>
            <a:ext cx="405114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D77FEB3-046D-8041-9BC8-5D7FFADB00D6}"/>
                  </a:ext>
                </a:extLst>
              </p:cNvPr>
              <p:cNvSpPr txBox="1"/>
              <p:nvPr/>
            </p:nvSpPr>
            <p:spPr>
              <a:xfrm>
                <a:off x="4693103" y="4770179"/>
                <a:ext cx="747320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D77FEB3-046D-8041-9BC8-5D7FFADB0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103" y="4770179"/>
                <a:ext cx="747320" cy="576183"/>
              </a:xfrm>
              <a:prstGeom prst="rect">
                <a:avLst/>
              </a:prstGeom>
              <a:blipFill>
                <a:blip r:embed="rId6"/>
                <a:stretch>
                  <a:fillRect l="-11667" r="-6667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9CD3064-222E-D544-96A1-62F3B6630AC5}"/>
                  </a:ext>
                </a:extLst>
              </p:cNvPr>
              <p:cNvSpPr txBox="1"/>
              <p:nvPr/>
            </p:nvSpPr>
            <p:spPr>
              <a:xfrm>
                <a:off x="4173404" y="5774060"/>
                <a:ext cx="35881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time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length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sampled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signal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sampled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numbers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sampling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frequency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9CD3064-222E-D544-96A1-62F3B6630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404" y="5774060"/>
                <a:ext cx="3588150" cy="923330"/>
              </a:xfrm>
              <a:prstGeom prst="rect">
                <a:avLst/>
              </a:prstGeom>
              <a:blipFill>
                <a:blip r:embed="rId7"/>
                <a:stretch>
                  <a:fillRect l="-704" t="-2703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56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4" grpId="0"/>
      <p:bldP spid="36" grpId="0"/>
      <p:bldP spid="41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773CD9-A3CF-8846-A934-E5F72213407A}"/>
              </a:ext>
            </a:extLst>
          </p:cNvPr>
          <p:cNvSpPr txBox="1"/>
          <p:nvPr/>
        </p:nvSpPr>
        <p:spPr>
          <a:xfrm>
            <a:off x="248428" y="167032"/>
            <a:ext cx="5516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.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Fourier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Transform</a:t>
            </a:r>
            <a:endParaRPr lang="en-GB" altLang="zh-CN" sz="4000" dirty="0">
              <a:effectLst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0A2EC7-13D5-DD43-8880-C44E825EF8F8}"/>
              </a:ext>
            </a:extLst>
          </p:cNvPr>
          <p:cNvSpPr txBox="1"/>
          <p:nvPr/>
        </p:nvSpPr>
        <p:spPr>
          <a:xfrm>
            <a:off x="248430" y="874918"/>
            <a:ext cx="38451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.2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Properties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of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FFT</a:t>
            </a:r>
            <a:endParaRPr lang="en-US" altLang="zh-CN" sz="2800" b="1" dirty="0">
              <a:solidFill>
                <a:srgbClr val="001E5E"/>
              </a:solidFill>
              <a:effectLst/>
              <a:latin typeface="Poppins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0E51607-5FC6-0D4F-983B-BC1F705A1441}"/>
              </a:ext>
            </a:extLst>
          </p:cNvPr>
          <p:cNvSpPr txBox="1"/>
          <p:nvPr/>
        </p:nvSpPr>
        <p:spPr>
          <a:xfrm>
            <a:off x="4093535" y="1502111"/>
            <a:ext cx="4139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2. Frequency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Resolution</a:t>
            </a:r>
            <a:endParaRPr lang="zh-CN" altLang="en-US" sz="2800" dirty="0">
              <a:solidFill>
                <a:srgbClr val="001E5E"/>
              </a:solidFill>
              <a:latin typeface="Arial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04AFAAE-76F5-C34D-B8BD-00B3BFA0DAFA}"/>
                  </a:ext>
                </a:extLst>
              </p:cNvPr>
              <p:cNvSpPr txBox="1"/>
              <p:nvPr/>
            </p:nvSpPr>
            <p:spPr>
              <a:xfrm>
                <a:off x="3113199" y="2283192"/>
                <a:ext cx="6099858" cy="1314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Based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on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symmetric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property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of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Discrete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Fourier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Transform,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the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time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length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of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sampled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digital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signal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1E5E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is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the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GB" altLang="zh-CN" dirty="0">
                    <a:solidFill>
                      <a:srgbClr val="001E5E"/>
                    </a:solidFill>
                    <a:latin typeface="ArialMT"/>
                  </a:rPr>
                  <a:t>reciprocal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of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frequency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resolution,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which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is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001E5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1E5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1E5E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.</a:t>
                </a:r>
              </a:p>
              <a:p>
                <a:endParaRPr lang="zh-CN" altLang="en-US" dirty="0">
                  <a:solidFill>
                    <a:srgbClr val="001E5E"/>
                  </a:solidFill>
                  <a:latin typeface="ArialMT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04AFAAE-76F5-C34D-B8BD-00B3BFA0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199" y="2283192"/>
                <a:ext cx="6099858" cy="1314462"/>
              </a:xfrm>
              <a:prstGeom prst="rect">
                <a:avLst/>
              </a:prstGeom>
              <a:blipFill>
                <a:blip r:embed="rId2"/>
                <a:stretch>
                  <a:fillRect l="-1040" t="-2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4036D742-DEB2-D448-A1E5-EB3D8DD4AC67}"/>
              </a:ext>
            </a:extLst>
          </p:cNvPr>
          <p:cNvSpPr txBox="1"/>
          <p:nvPr/>
        </p:nvSpPr>
        <p:spPr>
          <a:xfrm>
            <a:off x="3006803" y="4709558"/>
            <a:ext cx="983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999D3"/>
                </a:solidFill>
                <a:effectLst/>
                <a:latin typeface="Poppins" panose="020B0604020202020204" pitchFamily="34" charset="0"/>
              </a:rPr>
              <a:t>EX1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A0EB758-72B9-BF46-96A5-59673CD29ECD}"/>
                  </a:ext>
                </a:extLst>
              </p:cNvPr>
              <p:cNvSpPr txBox="1"/>
              <p:nvPr/>
            </p:nvSpPr>
            <p:spPr>
              <a:xfrm>
                <a:off x="6545711" y="4063227"/>
                <a:ext cx="337402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Hz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zh-CN" alt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1.05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func>
                      </m:e>
                    </m:func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A0EB758-72B9-BF46-96A5-59673CD29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711" y="4063227"/>
                <a:ext cx="3374021" cy="646331"/>
              </a:xfrm>
              <a:prstGeom prst="rect">
                <a:avLst/>
              </a:prstGeom>
              <a:blipFill>
                <a:blip r:embed="rId3"/>
                <a:stretch>
                  <a:fillRect l="-1504" t="-5769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F76F875-8974-014C-925E-EC7B91E687EA}"/>
                  </a:ext>
                </a:extLst>
              </p:cNvPr>
              <p:cNvSpPr txBox="1"/>
              <p:nvPr/>
            </p:nvSpPr>
            <p:spPr>
              <a:xfrm>
                <a:off x="6096000" y="5355889"/>
                <a:ext cx="4062714" cy="887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1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rgbClr val="001E5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1E5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1E5E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altLang="zh-CN" i="1" smtClean="0">
                          <a:solidFill>
                            <a:srgbClr val="001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solidFill>
                            <a:srgbClr val="001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1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US" altLang="zh-CN" b="0" dirty="0">
                  <a:solidFill>
                    <a:srgbClr val="001E5E"/>
                  </a:solidFill>
                  <a:latin typeface="ArialMT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1E5E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altLang="zh-CN" b="0" i="1" smtClean="0">
                          <a:solidFill>
                            <a:srgbClr val="001E5E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1E5E"/>
                          </a:solidFill>
                          <a:latin typeface="Cambria Math" panose="02040503050406030204" pitchFamily="18" charset="0"/>
                        </a:rPr>
                        <m:t>&gt;20</m:t>
                      </m:r>
                      <m:r>
                        <a:rPr lang="en-US" altLang="zh-CN" b="0" i="1" smtClean="0">
                          <a:solidFill>
                            <a:srgbClr val="001E5E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>
                  <a:solidFill>
                    <a:srgbClr val="001E5E"/>
                  </a:solidFill>
                  <a:latin typeface="ArialMT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F76F875-8974-014C-925E-EC7B91E68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355889"/>
                <a:ext cx="4062714" cy="8879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5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773CD9-A3CF-8846-A934-E5F72213407A}"/>
              </a:ext>
            </a:extLst>
          </p:cNvPr>
          <p:cNvSpPr txBox="1"/>
          <p:nvPr/>
        </p:nvSpPr>
        <p:spPr>
          <a:xfrm>
            <a:off x="248428" y="167032"/>
            <a:ext cx="5516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.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Fourier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Transform</a:t>
            </a:r>
            <a:endParaRPr lang="en-GB" altLang="zh-CN" sz="4000" dirty="0">
              <a:effectLst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0A2EC7-13D5-DD43-8880-C44E825EF8F8}"/>
              </a:ext>
            </a:extLst>
          </p:cNvPr>
          <p:cNvSpPr txBox="1"/>
          <p:nvPr/>
        </p:nvSpPr>
        <p:spPr>
          <a:xfrm>
            <a:off x="248430" y="874918"/>
            <a:ext cx="38451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.2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Properties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of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FFT</a:t>
            </a:r>
            <a:endParaRPr lang="en-US" altLang="zh-CN" sz="2800" b="1" dirty="0">
              <a:solidFill>
                <a:srgbClr val="001E5E"/>
              </a:solidFill>
              <a:effectLst/>
              <a:latin typeface="Poppins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0E51607-5FC6-0D4F-983B-BC1F705A1441}"/>
              </a:ext>
            </a:extLst>
          </p:cNvPr>
          <p:cNvSpPr txBox="1"/>
          <p:nvPr/>
        </p:nvSpPr>
        <p:spPr>
          <a:xfrm>
            <a:off x="4093535" y="1502111"/>
            <a:ext cx="4139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2. Frequency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Resolution</a:t>
            </a:r>
            <a:endParaRPr lang="zh-CN" altLang="en-US" sz="2800" dirty="0">
              <a:solidFill>
                <a:srgbClr val="001E5E"/>
              </a:solidFill>
              <a:latin typeface="Arial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04AFAAE-76F5-C34D-B8BD-00B3BFA0DAFA}"/>
                  </a:ext>
                </a:extLst>
              </p:cNvPr>
              <p:cNvSpPr txBox="1"/>
              <p:nvPr/>
            </p:nvSpPr>
            <p:spPr>
              <a:xfrm>
                <a:off x="3113199" y="2283192"/>
                <a:ext cx="6099858" cy="1314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Based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on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symmetric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property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of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Discrete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Fourier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Transform,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the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time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length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of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sampled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digital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signal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1E5E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is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the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GB" altLang="zh-CN" dirty="0">
                    <a:solidFill>
                      <a:srgbClr val="001E5E"/>
                    </a:solidFill>
                    <a:latin typeface="ArialMT"/>
                  </a:rPr>
                  <a:t>reciprocal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of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frequency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resolution,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which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is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001E5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1E5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1E5E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.</a:t>
                </a:r>
              </a:p>
              <a:p>
                <a:endParaRPr lang="zh-CN" altLang="en-US" dirty="0">
                  <a:solidFill>
                    <a:srgbClr val="001E5E"/>
                  </a:solidFill>
                  <a:latin typeface="ArialMT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04AFAAE-76F5-C34D-B8BD-00B3BFA0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199" y="2283192"/>
                <a:ext cx="6099858" cy="1314462"/>
              </a:xfrm>
              <a:prstGeom prst="rect">
                <a:avLst/>
              </a:prstGeom>
              <a:blipFill>
                <a:blip r:embed="rId2"/>
                <a:stretch>
                  <a:fillRect l="-1040" t="-2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4036D742-DEB2-D448-A1E5-EB3D8DD4AC67}"/>
              </a:ext>
            </a:extLst>
          </p:cNvPr>
          <p:cNvSpPr txBox="1"/>
          <p:nvPr/>
        </p:nvSpPr>
        <p:spPr>
          <a:xfrm>
            <a:off x="992808" y="3416896"/>
            <a:ext cx="983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999D3"/>
                </a:solidFill>
                <a:effectLst/>
                <a:latin typeface="Poppins" panose="020B0604020202020204" pitchFamily="34" charset="0"/>
              </a:rPr>
              <a:t>EX1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A0EB758-72B9-BF46-96A5-59673CD29ECD}"/>
                  </a:ext>
                </a:extLst>
              </p:cNvPr>
              <p:cNvSpPr txBox="1"/>
              <p:nvPr/>
            </p:nvSpPr>
            <p:spPr>
              <a:xfrm>
                <a:off x="483971" y="4693082"/>
                <a:ext cx="337402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Hz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=1000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zh-CN" alt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1.05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func>
                      </m:e>
                    </m:func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A0EB758-72B9-BF46-96A5-59673CD29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71" y="4693082"/>
                <a:ext cx="3374021" cy="923330"/>
              </a:xfrm>
              <a:prstGeom prst="rect">
                <a:avLst/>
              </a:prstGeom>
              <a:blipFill>
                <a:blip r:embed="rId3"/>
                <a:stretch>
                  <a:fillRect l="-1124" t="-2703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E6C4393F-F1B0-E440-A431-5AC5E0B10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278" y="3869780"/>
            <a:ext cx="3374021" cy="24223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E8811D-2656-1943-889A-22B16EE0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111" y="3869780"/>
            <a:ext cx="3312225" cy="24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4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773CD9-A3CF-8846-A934-E5F72213407A}"/>
              </a:ext>
            </a:extLst>
          </p:cNvPr>
          <p:cNvSpPr txBox="1"/>
          <p:nvPr/>
        </p:nvSpPr>
        <p:spPr>
          <a:xfrm>
            <a:off x="248428" y="167032"/>
            <a:ext cx="5516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.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Fourier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Transform</a:t>
            </a:r>
            <a:endParaRPr lang="en-GB" altLang="zh-CN" sz="4000" dirty="0">
              <a:effectLst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0A2EC7-13D5-DD43-8880-C44E825EF8F8}"/>
              </a:ext>
            </a:extLst>
          </p:cNvPr>
          <p:cNvSpPr txBox="1"/>
          <p:nvPr/>
        </p:nvSpPr>
        <p:spPr>
          <a:xfrm>
            <a:off x="248430" y="874918"/>
            <a:ext cx="38451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.2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Properties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of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FFT</a:t>
            </a:r>
            <a:endParaRPr lang="en-US" altLang="zh-CN" sz="2800" b="1" dirty="0">
              <a:solidFill>
                <a:srgbClr val="001E5E"/>
              </a:solidFill>
              <a:effectLst/>
              <a:latin typeface="Poppins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0E51607-5FC6-0D4F-983B-BC1F705A1441}"/>
              </a:ext>
            </a:extLst>
          </p:cNvPr>
          <p:cNvSpPr txBox="1"/>
          <p:nvPr/>
        </p:nvSpPr>
        <p:spPr>
          <a:xfrm>
            <a:off x="4093535" y="1502111"/>
            <a:ext cx="4139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2. Frequency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Resolution</a:t>
            </a:r>
            <a:endParaRPr lang="zh-CN" altLang="en-US" sz="2800" dirty="0">
              <a:solidFill>
                <a:srgbClr val="001E5E"/>
              </a:solidFill>
              <a:latin typeface="Arial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04AFAAE-76F5-C34D-B8BD-00B3BFA0DAFA}"/>
                  </a:ext>
                </a:extLst>
              </p:cNvPr>
              <p:cNvSpPr txBox="1"/>
              <p:nvPr/>
            </p:nvSpPr>
            <p:spPr>
              <a:xfrm>
                <a:off x="3113199" y="2283192"/>
                <a:ext cx="6099858" cy="1314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Based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on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symmetric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property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of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Discrete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Fourier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Transform,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the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time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length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of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sampled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digital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sz="1800" dirty="0">
                    <a:solidFill>
                      <a:srgbClr val="001E5E"/>
                    </a:solidFill>
                    <a:latin typeface="ArialMT"/>
                  </a:rPr>
                  <a:t>signal</a:t>
                </a:r>
                <a:r>
                  <a:rPr lang="zh-CN" altLang="en-US" sz="1800" dirty="0">
                    <a:solidFill>
                      <a:srgbClr val="001E5E"/>
                    </a:solidFill>
                    <a:latin typeface="ArialM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1E5E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is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the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GB" altLang="zh-CN" dirty="0">
                    <a:solidFill>
                      <a:srgbClr val="001E5E"/>
                    </a:solidFill>
                    <a:latin typeface="ArialMT"/>
                  </a:rPr>
                  <a:t>reciprocal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of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frequency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resolution,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which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is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001E5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1E5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1E5E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.</a:t>
                </a:r>
              </a:p>
              <a:p>
                <a:endParaRPr lang="zh-CN" altLang="en-US" dirty="0">
                  <a:solidFill>
                    <a:srgbClr val="001E5E"/>
                  </a:solidFill>
                  <a:latin typeface="ArialMT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04AFAAE-76F5-C34D-B8BD-00B3BFA0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199" y="2283192"/>
                <a:ext cx="6099858" cy="1314462"/>
              </a:xfrm>
              <a:prstGeom prst="rect">
                <a:avLst/>
              </a:prstGeom>
              <a:blipFill>
                <a:blip r:embed="rId2"/>
                <a:stretch>
                  <a:fillRect l="-1040" t="-2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4036D742-DEB2-D448-A1E5-EB3D8DD4AC67}"/>
              </a:ext>
            </a:extLst>
          </p:cNvPr>
          <p:cNvSpPr txBox="1"/>
          <p:nvPr/>
        </p:nvSpPr>
        <p:spPr>
          <a:xfrm>
            <a:off x="992808" y="3416896"/>
            <a:ext cx="983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999D3"/>
                </a:solidFill>
                <a:effectLst/>
                <a:latin typeface="Poppins" panose="020B0604020202020204" pitchFamily="34" charset="0"/>
              </a:rPr>
              <a:t>EX1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A0EB758-72B9-BF46-96A5-59673CD29ECD}"/>
                  </a:ext>
                </a:extLst>
              </p:cNvPr>
              <p:cNvSpPr txBox="1"/>
              <p:nvPr/>
            </p:nvSpPr>
            <p:spPr>
              <a:xfrm>
                <a:off x="483971" y="4693082"/>
                <a:ext cx="337402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Hz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=2000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zh-CN" alt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1.05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func>
                      </m:e>
                    </m:func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A0EB758-72B9-BF46-96A5-59673CD29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71" y="4693082"/>
                <a:ext cx="3374021" cy="923330"/>
              </a:xfrm>
              <a:prstGeom prst="rect">
                <a:avLst/>
              </a:prstGeom>
              <a:blipFill>
                <a:blip r:embed="rId3"/>
                <a:stretch>
                  <a:fillRect l="-1124" t="-2703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83E6015-EF38-7749-B8F8-14175709C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450" y="3869780"/>
            <a:ext cx="3374021" cy="24223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99E7A0-CC45-FE4F-A111-1005F2F7F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929" y="3869780"/>
            <a:ext cx="3312226" cy="24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773CD9-A3CF-8846-A934-E5F72213407A}"/>
              </a:ext>
            </a:extLst>
          </p:cNvPr>
          <p:cNvSpPr txBox="1"/>
          <p:nvPr/>
        </p:nvSpPr>
        <p:spPr>
          <a:xfrm>
            <a:off x="248428" y="167032"/>
            <a:ext cx="5516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.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Fourier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Transform</a:t>
            </a:r>
            <a:endParaRPr lang="en-GB" altLang="zh-CN" sz="4000" dirty="0">
              <a:effectLst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0A2EC7-13D5-DD43-8880-C44E825EF8F8}"/>
              </a:ext>
            </a:extLst>
          </p:cNvPr>
          <p:cNvSpPr txBox="1"/>
          <p:nvPr/>
        </p:nvSpPr>
        <p:spPr>
          <a:xfrm>
            <a:off x="248430" y="874918"/>
            <a:ext cx="38451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.2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Properties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of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FFT</a:t>
            </a:r>
            <a:endParaRPr lang="en-US" altLang="zh-CN" sz="2800" b="1" dirty="0">
              <a:solidFill>
                <a:srgbClr val="001E5E"/>
              </a:solidFill>
              <a:effectLst/>
              <a:latin typeface="Poppins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0E51607-5FC6-0D4F-983B-BC1F705A1441}"/>
              </a:ext>
            </a:extLst>
          </p:cNvPr>
          <p:cNvSpPr txBox="1"/>
          <p:nvPr/>
        </p:nvSpPr>
        <p:spPr>
          <a:xfrm>
            <a:off x="4093535" y="1502111"/>
            <a:ext cx="4139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3. Zero-padding</a:t>
            </a:r>
            <a:endParaRPr lang="zh-CN" altLang="en-US" sz="2800" dirty="0">
              <a:solidFill>
                <a:srgbClr val="001E5E"/>
              </a:solidFill>
              <a:latin typeface="ArialM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04AFAAE-76F5-C34D-B8BD-00B3BFA0DAFA}"/>
              </a:ext>
            </a:extLst>
          </p:cNvPr>
          <p:cNvSpPr txBox="1"/>
          <p:nvPr/>
        </p:nvSpPr>
        <p:spPr>
          <a:xfrm>
            <a:off x="3547054" y="2165950"/>
            <a:ext cx="5232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1E5E"/>
                </a:solidFill>
                <a:latin typeface="ArialMT"/>
              </a:rPr>
              <a:t>Another</a:t>
            </a:r>
            <a:r>
              <a:rPr lang="zh-CN" altLang="en-US" sz="1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1800" dirty="0">
                <a:solidFill>
                  <a:srgbClr val="001E5E"/>
                </a:solidFill>
                <a:latin typeface="ArialMT"/>
              </a:rPr>
              <a:t>important</a:t>
            </a:r>
            <a:r>
              <a:rPr lang="zh-CN" altLang="en-US" sz="1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1800" dirty="0">
                <a:solidFill>
                  <a:srgbClr val="001E5E"/>
                </a:solidFill>
                <a:latin typeface="ArialMT"/>
              </a:rPr>
              <a:t>method</a:t>
            </a:r>
            <a:r>
              <a:rPr lang="zh-CN" altLang="en-US" sz="1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1800" dirty="0">
                <a:solidFill>
                  <a:srgbClr val="001E5E"/>
                </a:solidFill>
                <a:latin typeface="ArialMT"/>
              </a:rPr>
              <a:t>is</a:t>
            </a:r>
            <a:r>
              <a:rPr lang="zh-CN" altLang="en-US" sz="1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1800" dirty="0">
                <a:solidFill>
                  <a:srgbClr val="001E5E"/>
                </a:solidFill>
                <a:latin typeface="ArialMT"/>
              </a:rPr>
              <a:t>called</a:t>
            </a:r>
            <a:r>
              <a:rPr lang="zh-CN" altLang="en-US" sz="1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1800" dirty="0">
                <a:solidFill>
                  <a:srgbClr val="001E5E"/>
                </a:solidFill>
                <a:latin typeface="ArialMT"/>
              </a:rPr>
              <a:t>zero-padding.</a:t>
            </a:r>
            <a:endParaRPr lang="zh-CN" altLang="en-US" dirty="0">
              <a:solidFill>
                <a:srgbClr val="001E5E"/>
              </a:solidFill>
              <a:latin typeface="ArialM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83C23F-E9BC-E04D-BDBD-066973A448E8}"/>
              </a:ext>
            </a:extLst>
          </p:cNvPr>
          <p:cNvSpPr txBox="1"/>
          <p:nvPr/>
        </p:nvSpPr>
        <p:spPr>
          <a:xfrm>
            <a:off x="2840327" y="2675901"/>
            <a:ext cx="65113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1E5E"/>
                </a:solidFill>
                <a:latin typeface="ArialMT"/>
              </a:rPr>
              <a:t>Due to some properties of time domain and frequency domain, increasing the length of the sequence is equivalent to interpolating in the frequency domain.</a:t>
            </a:r>
            <a:endParaRPr lang="zh-CN" altLang="en-US" dirty="0">
              <a:solidFill>
                <a:srgbClr val="001E5E"/>
              </a:solidFill>
              <a:latin typeface="ArialM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C96C85-36EE-0044-BCEE-F2432C37326D}"/>
              </a:ext>
            </a:extLst>
          </p:cNvPr>
          <p:cNvSpPr txBox="1"/>
          <p:nvPr/>
        </p:nvSpPr>
        <p:spPr>
          <a:xfrm>
            <a:off x="2083582" y="3988382"/>
            <a:ext cx="1090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999D3"/>
                </a:solidFill>
                <a:effectLst/>
                <a:latin typeface="Poppins" panose="020B0604020202020204" pitchFamily="34" charset="0"/>
              </a:rPr>
              <a:t>EX2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1EE2D9E-1FD6-4249-9B9D-16BCFBFB17BE}"/>
                  </a:ext>
                </a:extLst>
              </p:cNvPr>
              <p:cNvSpPr txBox="1"/>
              <p:nvPr/>
            </p:nvSpPr>
            <p:spPr>
              <a:xfrm>
                <a:off x="2083582" y="5125526"/>
                <a:ext cx="337402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Hz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=100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func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1EE2D9E-1FD6-4249-9B9D-16BCFBFB1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582" y="5125526"/>
                <a:ext cx="3374021" cy="923330"/>
              </a:xfrm>
              <a:prstGeom prst="rect">
                <a:avLst/>
              </a:prstGeom>
              <a:blipFill>
                <a:blip r:embed="rId2"/>
                <a:stretch>
                  <a:fillRect l="-1880" t="-2703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E64DECD2-69C3-E94E-BAD8-EAD6A5B60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603" y="3739850"/>
            <a:ext cx="4054997" cy="29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08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773CD9-A3CF-8846-A934-E5F72213407A}"/>
              </a:ext>
            </a:extLst>
          </p:cNvPr>
          <p:cNvSpPr txBox="1"/>
          <p:nvPr/>
        </p:nvSpPr>
        <p:spPr>
          <a:xfrm>
            <a:off x="248428" y="167032"/>
            <a:ext cx="5516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.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Fourier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Transform</a:t>
            </a:r>
            <a:endParaRPr lang="en-GB" altLang="zh-CN" sz="4000" dirty="0">
              <a:effectLst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0A2EC7-13D5-DD43-8880-C44E825EF8F8}"/>
              </a:ext>
            </a:extLst>
          </p:cNvPr>
          <p:cNvSpPr txBox="1"/>
          <p:nvPr/>
        </p:nvSpPr>
        <p:spPr>
          <a:xfrm>
            <a:off x="248430" y="874918"/>
            <a:ext cx="38451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.2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Properties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of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FFT</a:t>
            </a:r>
            <a:endParaRPr lang="en-US" altLang="zh-CN" sz="2800" b="1" dirty="0">
              <a:solidFill>
                <a:srgbClr val="001E5E"/>
              </a:solidFill>
              <a:effectLst/>
              <a:latin typeface="Poppins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0E51607-5FC6-0D4F-983B-BC1F705A1441}"/>
              </a:ext>
            </a:extLst>
          </p:cNvPr>
          <p:cNvSpPr txBox="1"/>
          <p:nvPr/>
        </p:nvSpPr>
        <p:spPr>
          <a:xfrm>
            <a:off x="4093535" y="1502111"/>
            <a:ext cx="4139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3. Zero-padding</a:t>
            </a:r>
            <a:endParaRPr lang="zh-CN" altLang="en-US" sz="2800" dirty="0">
              <a:solidFill>
                <a:srgbClr val="001E5E"/>
              </a:solidFill>
              <a:latin typeface="ArialM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C96C85-36EE-0044-BCEE-F2432C37326D}"/>
              </a:ext>
            </a:extLst>
          </p:cNvPr>
          <p:cNvSpPr txBox="1"/>
          <p:nvPr/>
        </p:nvSpPr>
        <p:spPr>
          <a:xfrm>
            <a:off x="821942" y="2252180"/>
            <a:ext cx="1134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999D3"/>
                </a:solidFill>
                <a:effectLst/>
                <a:latin typeface="Poppins" panose="020B0604020202020204" pitchFamily="34" charset="0"/>
              </a:rPr>
              <a:t>EX2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1EE2D9E-1FD6-4249-9B9D-16BCFBFB17BE}"/>
                  </a:ext>
                </a:extLst>
              </p:cNvPr>
              <p:cNvSpPr txBox="1"/>
              <p:nvPr/>
            </p:nvSpPr>
            <p:spPr>
              <a:xfrm>
                <a:off x="2170982" y="2252180"/>
                <a:ext cx="200995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Hz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=100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func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1EE2D9E-1FD6-4249-9B9D-16BCFBFB1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982" y="2252180"/>
                <a:ext cx="2009953" cy="923330"/>
              </a:xfrm>
              <a:prstGeom prst="rect">
                <a:avLst/>
              </a:prstGeom>
              <a:blipFill>
                <a:blip r:embed="rId2"/>
                <a:stretch>
                  <a:fillRect l="-1875" t="-2703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EA5DB8B5-D7DF-404B-9403-D90247F99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32" y="3627313"/>
            <a:ext cx="3467100" cy="2489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E69077-8585-8343-BE96-432C6D059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450" y="3627313"/>
            <a:ext cx="3467100" cy="2489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106E80-89E2-1441-AD01-EB984EE9E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468" y="3627313"/>
            <a:ext cx="3467100" cy="2489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335D47-85D3-744A-AE20-58669A636839}"/>
              </a:ext>
            </a:extLst>
          </p:cNvPr>
          <p:cNvSpPr txBox="1"/>
          <p:nvPr/>
        </p:nvSpPr>
        <p:spPr>
          <a:xfrm>
            <a:off x="4907666" y="2503156"/>
            <a:ext cx="403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Zero-padding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length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128,</a:t>
            </a:r>
            <a:r>
              <a:rPr kumimoji="1" lang="zh-CN" altLang="en-US" dirty="0"/>
              <a:t> </a:t>
            </a:r>
            <a:r>
              <a:rPr kumimoji="1" lang="en-US" altLang="zh-CN" dirty="0"/>
              <a:t>256,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512.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381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773CD9-A3CF-8846-A934-E5F72213407A}"/>
              </a:ext>
            </a:extLst>
          </p:cNvPr>
          <p:cNvSpPr txBox="1"/>
          <p:nvPr/>
        </p:nvSpPr>
        <p:spPr>
          <a:xfrm>
            <a:off x="248428" y="167032"/>
            <a:ext cx="5516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.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Fourier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Transform</a:t>
            </a:r>
            <a:endParaRPr lang="en-GB" altLang="zh-CN" sz="4000" dirty="0">
              <a:effectLst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0A2EC7-13D5-DD43-8880-C44E825EF8F8}"/>
              </a:ext>
            </a:extLst>
          </p:cNvPr>
          <p:cNvSpPr txBox="1"/>
          <p:nvPr/>
        </p:nvSpPr>
        <p:spPr>
          <a:xfrm>
            <a:off x="248430" y="874918"/>
            <a:ext cx="38451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.2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Properties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of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FFT</a:t>
            </a:r>
            <a:endParaRPr lang="en-US" altLang="zh-CN" sz="2800" b="1" dirty="0">
              <a:solidFill>
                <a:srgbClr val="001E5E"/>
              </a:solidFill>
              <a:effectLst/>
              <a:latin typeface="Poppins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0E51607-5FC6-0D4F-983B-BC1F705A1441}"/>
              </a:ext>
            </a:extLst>
          </p:cNvPr>
          <p:cNvSpPr txBox="1"/>
          <p:nvPr/>
        </p:nvSpPr>
        <p:spPr>
          <a:xfrm>
            <a:off x="4093535" y="1502111"/>
            <a:ext cx="4139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3. Zero-padding</a:t>
            </a:r>
            <a:endParaRPr lang="zh-CN" altLang="en-US" sz="2800" dirty="0">
              <a:solidFill>
                <a:srgbClr val="001E5E"/>
              </a:solidFill>
              <a:latin typeface="ArialM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C96C85-36EE-0044-BCEE-F2432C37326D}"/>
              </a:ext>
            </a:extLst>
          </p:cNvPr>
          <p:cNvSpPr txBox="1"/>
          <p:nvPr/>
        </p:nvSpPr>
        <p:spPr>
          <a:xfrm>
            <a:off x="821942" y="2252180"/>
            <a:ext cx="1134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999D3"/>
                </a:solidFill>
                <a:effectLst/>
                <a:latin typeface="Poppins" panose="020B0604020202020204" pitchFamily="34" charset="0"/>
              </a:rPr>
              <a:t>EX2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1EE2D9E-1FD6-4249-9B9D-16BCFBFB17BE}"/>
                  </a:ext>
                </a:extLst>
              </p:cNvPr>
              <p:cNvSpPr txBox="1"/>
              <p:nvPr/>
            </p:nvSpPr>
            <p:spPr>
              <a:xfrm>
                <a:off x="2170982" y="2252180"/>
                <a:ext cx="200995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Hz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=100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func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1EE2D9E-1FD6-4249-9B9D-16BCFBFB1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982" y="2252180"/>
                <a:ext cx="2009953" cy="923330"/>
              </a:xfrm>
              <a:prstGeom prst="rect">
                <a:avLst/>
              </a:prstGeom>
              <a:blipFill>
                <a:blip r:embed="rId2"/>
                <a:stretch>
                  <a:fillRect l="-1875" t="-2703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0335D47-85D3-744A-AE20-58669A636839}"/>
              </a:ext>
            </a:extLst>
          </p:cNvPr>
          <p:cNvSpPr txBox="1"/>
          <p:nvPr/>
        </p:nvSpPr>
        <p:spPr>
          <a:xfrm>
            <a:off x="4907666" y="2503156"/>
            <a:ext cx="403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Their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corresponding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DFT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results.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D17BF2-05F0-5E42-A0F7-B6C23EBEE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32" y="3627313"/>
            <a:ext cx="3429000" cy="2489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A93C45-3E89-E048-90B6-34C7DF59B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0" y="3627313"/>
            <a:ext cx="3429000" cy="2489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E77EF4-D3AD-BD4A-AD5F-55F75340F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468" y="3630207"/>
            <a:ext cx="3429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78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773CD9-A3CF-8846-A934-E5F72213407A}"/>
              </a:ext>
            </a:extLst>
          </p:cNvPr>
          <p:cNvSpPr txBox="1"/>
          <p:nvPr/>
        </p:nvSpPr>
        <p:spPr>
          <a:xfrm>
            <a:off x="248428" y="167032"/>
            <a:ext cx="5516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.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Fourier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Transform</a:t>
            </a:r>
            <a:endParaRPr lang="en-GB" altLang="zh-CN" sz="4000" dirty="0">
              <a:effectLst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0A2EC7-13D5-DD43-8880-C44E825EF8F8}"/>
              </a:ext>
            </a:extLst>
          </p:cNvPr>
          <p:cNvSpPr txBox="1"/>
          <p:nvPr/>
        </p:nvSpPr>
        <p:spPr>
          <a:xfrm>
            <a:off x="248430" y="874918"/>
            <a:ext cx="38451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.2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Properties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of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FFT</a:t>
            </a:r>
            <a:endParaRPr lang="en-US" altLang="zh-CN" sz="2800" b="1" dirty="0">
              <a:solidFill>
                <a:srgbClr val="001E5E"/>
              </a:solidFill>
              <a:effectLst/>
              <a:latin typeface="Poppins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0E51607-5FC6-0D4F-983B-BC1F705A1441}"/>
              </a:ext>
            </a:extLst>
          </p:cNvPr>
          <p:cNvSpPr txBox="1"/>
          <p:nvPr/>
        </p:nvSpPr>
        <p:spPr>
          <a:xfrm>
            <a:off x="3860664" y="1532771"/>
            <a:ext cx="4139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4. Amplitude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and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Phase</a:t>
            </a:r>
            <a:endParaRPr lang="zh-CN" altLang="en-US" sz="2800" dirty="0">
              <a:solidFill>
                <a:srgbClr val="001E5E"/>
              </a:solidFill>
              <a:latin typeface="Arial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F75A0CE-A2F4-B84A-969E-848C00177AEA}"/>
                  </a:ext>
                </a:extLst>
              </p:cNvPr>
              <p:cNvSpPr txBox="1"/>
              <p:nvPr/>
            </p:nvSpPr>
            <p:spPr>
              <a:xfrm>
                <a:off x="2880399" y="2099799"/>
                <a:ext cx="60997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Suppose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the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Discrete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Fourier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Transform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result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of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time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sequence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1E5E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1E5E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solidFill>
                          <a:srgbClr val="001E5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01E5E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is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1E5E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solidFill>
                          <a:srgbClr val="001E5E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solidFill>
                          <a:srgbClr val="001E5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01E5E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,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what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does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1E5E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solidFill>
                          <a:srgbClr val="001E5E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solidFill>
                          <a:srgbClr val="001E5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01E5E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look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like?</a:t>
                </a:r>
                <a:endParaRPr lang="zh-CN" altLang="en-US" dirty="0">
                  <a:solidFill>
                    <a:srgbClr val="001E5E"/>
                  </a:solidFill>
                  <a:latin typeface="ArialMT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F75A0CE-A2F4-B84A-969E-848C00177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399" y="2099799"/>
                <a:ext cx="6099716" cy="646331"/>
              </a:xfrm>
              <a:prstGeom prst="rect">
                <a:avLst/>
              </a:prstGeom>
              <a:blipFill>
                <a:blip r:embed="rId2"/>
                <a:stretch>
                  <a:fillRect l="-1040"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1AED9388-54AA-BD42-AF85-25E9D2E8E5BD}"/>
              </a:ext>
            </a:extLst>
          </p:cNvPr>
          <p:cNvSpPr txBox="1"/>
          <p:nvPr/>
        </p:nvSpPr>
        <p:spPr>
          <a:xfrm>
            <a:off x="1231647" y="3198167"/>
            <a:ext cx="2237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1E5E"/>
                </a:solidFill>
                <a:latin typeface="ArialMT"/>
              </a:rPr>
              <a:t>Time</a:t>
            </a:r>
            <a:r>
              <a:rPr lang="zh-CN" altLang="en-US" sz="2400" b="1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400" b="1" dirty="0">
                <a:solidFill>
                  <a:srgbClr val="001E5E"/>
                </a:solidFill>
                <a:latin typeface="ArialMT"/>
              </a:rPr>
              <a:t>Domain</a:t>
            </a:r>
            <a:endParaRPr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9890ED-DB7B-C64B-BB08-0937A6A6BCE2}"/>
              </a:ext>
            </a:extLst>
          </p:cNvPr>
          <p:cNvSpPr txBox="1"/>
          <p:nvPr/>
        </p:nvSpPr>
        <p:spPr>
          <a:xfrm>
            <a:off x="4438676" y="3013500"/>
            <a:ext cx="29831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1E5E"/>
                </a:solidFill>
                <a:latin typeface="ArialMT"/>
              </a:rPr>
              <a:t>Frequency</a:t>
            </a:r>
            <a:r>
              <a:rPr lang="zh-CN" altLang="en-US" sz="2400" b="1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400" b="1" dirty="0">
                <a:solidFill>
                  <a:srgbClr val="001E5E"/>
                </a:solidFill>
                <a:latin typeface="ArialMT"/>
              </a:rPr>
              <a:t>Domain</a:t>
            </a:r>
          </a:p>
          <a:p>
            <a:pPr algn="ctr"/>
            <a:r>
              <a:rPr lang="en-US" altLang="zh-CN" sz="2400" b="1" dirty="0">
                <a:solidFill>
                  <a:srgbClr val="001E5E"/>
                </a:solidFill>
                <a:latin typeface="ArialMT"/>
              </a:rPr>
              <a:t>Amplitude</a:t>
            </a:r>
            <a:endParaRPr lang="zh-CN" altLang="en-US" sz="2400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DDF4B8F-3590-2448-BAE8-9BE78D9C6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32" y="3779025"/>
            <a:ext cx="3467100" cy="2489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6CB1FFE-0E63-DB41-87EC-2D71DBEB7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105" y="3779025"/>
            <a:ext cx="3429000" cy="2489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42D9F2E-FF5F-C84D-BAE8-24B2F5B01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6679" y="3779025"/>
            <a:ext cx="3441700" cy="24892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6CD2494-68EA-BF49-A939-22164FA8FAA4}"/>
              </a:ext>
            </a:extLst>
          </p:cNvPr>
          <p:cNvSpPr txBox="1"/>
          <p:nvPr/>
        </p:nvSpPr>
        <p:spPr>
          <a:xfrm>
            <a:off x="8391434" y="3013499"/>
            <a:ext cx="29831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1E5E"/>
                </a:solidFill>
                <a:latin typeface="ArialMT"/>
              </a:rPr>
              <a:t>Frequency</a:t>
            </a:r>
            <a:r>
              <a:rPr lang="zh-CN" altLang="en-US" sz="2400" b="1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400" b="1" dirty="0">
                <a:solidFill>
                  <a:srgbClr val="001E5E"/>
                </a:solidFill>
                <a:latin typeface="ArialMT"/>
              </a:rPr>
              <a:t>Domain</a:t>
            </a:r>
          </a:p>
          <a:p>
            <a:pPr algn="ctr"/>
            <a:r>
              <a:rPr lang="en-US" altLang="zh-CN" sz="2400" b="1" dirty="0">
                <a:solidFill>
                  <a:srgbClr val="001E5E"/>
                </a:solidFill>
                <a:latin typeface="ArialMT"/>
              </a:rPr>
              <a:t>Phase</a:t>
            </a:r>
            <a:endParaRPr lang="zh-CN" altLang="en-US" sz="24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5A16694-0136-5444-9F16-AE95384EAB21}"/>
              </a:ext>
            </a:extLst>
          </p:cNvPr>
          <p:cNvSpPr txBox="1"/>
          <p:nvPr/>
        </p:nvSpPr>
        <p:spPr>
          <a:xfrm>
            <a:off x="5341576" y="6315062"/>
            <a:ext cx="166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Even </a:t>
            </a:r>
            <a:r>
              <a:rPr lang="en-US" altLang="zh-CN" dirty="0"/>
              <a:t>S</a:t>
            </a:r>
            <a:r>
              <a:rPr lang="zh-CN" altLang="en-US" dirty="0"/>
              <a:t>ymmetry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D004A17-BAA8-A64C-AF68-01F3C6FAF34A}"/>
              </a:ext>
            </a:extLst>
          </p:cNvPr>
          <p:cNvSpPr txBox="1"/>
          <p:nvPr/>
        </p:nvSpPr>
        <p:spPr>
          <a:xfrm>
            <a:off x="9218483" y="6316158"/>
            <a:ext cx="166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Odd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zh-CN" altLang="en-US" dirty="0"/>
              <a:t>ymmetry</a:t>
            </a:r>
          </a:p>
        </p:txBody>
      </p:sp>
    </p:spTree>
    <p:extLst>
      <p:ext uri="{BB962C8B-B14F-4D97-AF65-F5344CB8AC3E}">
        <p14:creationId xmlns:p14="http://schemas.microsoft.com/office/powerpoint/2010/main" val="224387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773CD9-A3CF-8846-A934-E5F72213407A}"/>
              </a:ext>
            </a:extLst>
          </p:cNvPr>
          <p:cNvSpPr txBox="1"/>
          <p:nvPr/>
        </p:nvSpPr>
        <p:spPr>
          <a:xfrm>
            <a:off x="248428" y="167032"/>
            <a:ext cx="5516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.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Fourier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Transform</a:t>
            </a:r>
            <a:endParaRPr lang="en-GB" altLang="zh-CN" sz="4000" dirty="0">
              <a:effectLst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0A2EC7-13D5-DD43-8880-C44E825EF8F8}"/>
              </a:ext>
            </a:extLst>
          </p:cNvPr>
          <p:cNvSpPr txBox="1"/>
          <p:nvPr/>
        </p:nvSpPr>
        <p:spPr>
          <a:xfrm>
            <a:off x="248430" y="874918"/>
            <a:ext cx="38451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.2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Properties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of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FFT</a:t>
            </a:r>
            <a:endParaRPr lang="en-US" altLang="zh-CN" sz="2800" b="1" dirty="0">
              <a:solidFill>
                <a:srgbClr val="001E5E"/>
              </a:solidFill>
              <a:effectLst/>
              <a:latin typeface="Poppins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0E51607-5FC6-0D4F-983B-BC1F705A1441}"/>
              </a:ext>
            </a:extLst>
          </p:cNvPr>
          <p:cNvSpPr txBox="1"/>
          <p:nvPr/>
        </p:nvSpPr>
        <p:spPr>
          <a:xfrm>
            <a:off x="3860664" y="1532771"/>
            <a:ext cx="4139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5. Interesting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Question</a:t>
            </a:r>
            <a:endParaRPr lang="zh-CN" altLang="en-US" sz="2800" dirty="0">
              <a:solidFill>
                <a:srgbClr val="001E5E"/>
              </a:solidFill>
              <a:latin typeface="ArialM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C96C85-36EE-0044-BCEE-F2432C37326D}"/>
              </a:ext>
            </a:extLst>
          </p:cNvPr>
          <p:cNvSpPr txBox="1"/>
          <p:nvPr/>
        </p:nvSpPr>
        <p:spPr>
          <a:xfrm>
            <a:off x="5198089" y="2123054"/>
            <a:ext cx="1134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999D3"/>
                </a:solidFill>
                <a:effectLst/>
                <a:latin typeface="Poppins" panose="020B0604020202020204" pitchFamily="34" charset="0"/>
              </a:rPr>
              <a:t>EX3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0335D47-85D3-744A-AE20-58669A636839}"/>
                  </a:ext>
                </a:extLst>
              </p:cNvPr>
              <p:cNvSpPr txBox="1"/>
              <p:nvPr/>
            </p:nvSpPr>
            <p:spPr>
              <a:xfrm>
                <a:off x="2671898" y="2585477"/>
                <a:ext cx="651671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</a:t>
                </a:r>
                <a:r>
                  <a:rPr kumimoji="1"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kumimoji="1"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have</a:t>
                </a:r>
                <a:r>
                  <a:rPr kumimoji="1"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kumimoji="1"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sequence</a:t>
                </a:r>
                <a:r>
                  <a:rPr kumimoji="1"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=1,2,3,…,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kumimoji="1"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is the result of taking the Fourier transform of this sequence twice?</a:t>
                </a:r>
                <a:endParaRPr kumimoji="1"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0335D47-85D3-744A-AE20-58669A636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898" y="2585477"/>
                <a:ext cx="6516718" cy="1384995"/>
              </a:xfrm>
              <a:prstGeom prst="rect">
                <a:avLst/>
              </a:prstGeom>
              <a:blipFill>
                <a:blip r:embed="rId2"/>
                <a:stretch>
                  <a:fillRect t="-4545" r="-1751" b="-1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5BFED70E-A346-0943-BAC7-DDE65AB85EC9}"/>
              </a:ext>
            </a:extLst>
          </p:cNvPr>
          <p:cNvSpPr txBox="1"/>
          <p:nvPr/>
        </p:nvSpPr>
        <p:spPr>
          <a:xfrm>
            <a:off x="1667109" y="4740454"/>
            <a:ext cx="33286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3200" b="1" i="1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”Reversing </a:t>
            </a:r>
            <a:r>
              <a:rPr lang="en-US" altLang="zh-CN" sz="3200" b="1" i="1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altLang="zh-CN" sz="3200" b="1" i="1" dirty="0" err="1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ime</a:t>
            </a:r>
            <a:r>
              <a:rPr lang="en-GB" altLang="zh-CN" sz="3200" b="1" i="1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zh-CN" altLang="en-US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6827843-7E7C-1B4F-9ABA-EC5B47EBECE0}"/>
                  </a:ext>
                </a:extLst>
              </p:cNvPr>
              <p:cNvSpPr txBox="1"/>
              <p:nvPr/>
            </p:nvSpPr>
            <p:spPr>
              <a:xfrm flipH="1">
                <a:off x="2605047" y="5249044"/>
                <a:ext cx="145276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6827843-7E7C-1B4F-9ABA-EC5B47EBE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605047" y="5249044"/>
                <a:ext cx="145276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Could Hela or Ultron have beaten Thanos before he got all 6 ...">
            <a:extLst>
              <a:ext uri="{FF2B5EF4-FFF2-40B4-BE49-F238E27FC236}">
                <a16:creationId xmlns:a16="http://schemas.microsoft.com/office/drawing/2014/main" id="{DFCE6104-F778-8245-77C2-4948BC03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986" y="4129740"/>
            <a:ext cx="3979747" cy="22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31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773CD9-A3CF-8846-A934-E5F72213407A}"/>
              </a:ext>
            </a:extLst>
          </p:cNvPr>
          <p:cNvSpPr txBox="1"/>
          <p:nvPr/>
        </p:nvSpPr>
        <p:spPr>
          <a:xfrm>
            <a:off x="3337507" y="3427250"/>
            <a:ext cx="55169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.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Fourier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Transform</a:t>
            </a:r>
            <a:endParaRPr lang="en-GB" altLang="zh-CN" sz="4000" dirty="0">
              <a:effectLst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0A2EC7-13D5-DD43-8880-C44E825EF8F8}"/>
              </a:ext>
            </a:extLst>
          </p:cNvPr>
          <p:cNvSpPr txBox="1"/>
          <p:nvPr/>
        </p:nvSpPr>
        <p:spPr>
          <a:xfrm>
            <a:off x="3724007" y="4540085"/>
            <a:ext cx="47439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.1 A</a:t>
            </a:r>
            <a:r>
              <a:rPr lang="zh-CN" altLang="en-US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different</a:t>
            </a:r>
            <a:r>
              <a:rPr lang="zh-CN" altLang="en-US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view</a:t>
            </a:r>
          </a:p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2.2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Properties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of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FFT</a:t>
            </a:r>
            <a:endParaRPr lang="en-US" altLang="zh-CN" sz="2800" b="1" dirty="0">
              <a:solidFill>
                <a:srgbClr val="001E5E"/>
              </a:solidFill>
              <a:effectLst/>
              <a:latin typeface="Poppins" pitchFamily="2" charset="0"/>
            </a:endParaRPr>
          </a:p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2.3 Applications</a:t>
            </a:r>
          </a:p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.4 Breathing Detection</a:t>
            </a:r>
            <a:endParaRPr lang="en-GB" altLang="zh-CN" sz="2800" dirty="0">
              <a:effectLst/>
            </a:endParaRPr>
          </a:p>
        </p:txBody>
      </p:sp>
      <p:pic>
        <p:nvPicPr>
          <p:cNvPr id="1028" name="Picture 4" descr="Premium Vector | Audio waves as equalizer background, signal wave vector">
            <a:extLst>
              <a:ext uri="{FF2B5EF4-FFF2-40B4-BE49-F238E27FC236}">
                <a16:creationId xmlns:a16="http://schemas.microsoft.com/office/drawing/2014/main" id="{6D8109CB-4424-2B47-830B-9228E26C4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415" y="256456"/>
            <a:ext cx="5015168" cy="30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39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773CD9-A3CF-8846-A934-E5F72213407A}"/>
              </a:ext>
            </a:extLst>
          </p:cNvPr>
          <p:cNvSpPr txBox="1"/>
          <p:nvPr/>
        </p:nvSpPr>
        <p:spPr>
          <a:xfrm>
            <a:off x="248428" y="167032"/>
            <a:ext cx="5516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.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Fourier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Transform</a:t>
            </a:r>
            <a:endParaRPr lang="en-GB" altLang="zh-CN" sz="4000" dirty="0">
              <a:effectLst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0A2EC7-13D5-DD43-8880-C44E825EF8F8}"/>
              </a:ext>
            </a:extLst>
          </p:cNvPr>
          <p:cNvSpPr txBox="1"/>
          <p:nvPr/>
        </p:nvSpPr>
        <p:spPr>
          <a:xfrm>
            <a:off x="248431" y="874918"/>
            <a:ext cx="31114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.3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Applications</a:t>
            </a:r>
            <a:endParaRPr lang="en-US" altLang="zh-CN" sz="2800" b="1" dirty="0">
              <a:solidFill>
                <a:srgbClr val="001E5E"/>
              </a:solidFill>
              <a:effectLst/>
              <a:latin typeface="Poppins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B4F54A1-FAFE-7A4E-BCB0-540E76370984}"/>
              </a:ext>
            </a:extLst>
          </p:cNvPr>
          <p:cNvSpPr txBox="1"/>
          <p:nvPr/>
        </p:nvSpPr>
        <p:spPr>
          <a:xfrm>
            <a:off x="1096790" y="2354282"/>
            <a:ext cx="99984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000" b="1" i="1" dirty="0">
                <a:solidFill>
                  <a:srgbClr val="001E5E"/>
                </a:solidFill>
                <a:latin typeface="ArialMT"/>
              </a:rPr>
              <a:t>Fourier</a:t>
            </a:r>
            <a:r>
              <a:rPr lang="zh-CN" altLang="en-US" sz="6000" b="1" i="1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6000" b="1" i="1" dirty="0">
                <a:solidFill>
                  <a:srgbClr val="001E5E"/>
                </a:solidFill>
                <a:latin typeface="ArialMT"/>
              </a:rPr>
              <a:t>Transform</a:t>
            </a:r>
            <a:r>
              <a:rPr lang="zh-CN" altLang="en-US" sz="6000" b="1" i="1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6000" dirty="0">
                <a:solidFill>
                  <a:srgbClr val="001E5E"/>
                </a:solidFill>
                <a:latin typeface="ArialMT"/>
              </a:rPr>
              <a:t>is</a:t>
            </a:r>
            <a:r>
              <a:rPr lang="zh-CN" altLang="en-US" sz="6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6000" dirty="0">
                <a:solidFill>
                  <a:srgbClr val="001E5E"/>
                </a:solidFill>
                <a:latin typeface="ArialMT"/>
              </a:rPr>
              <a:t>one</a:t>
            </a:r>
            <a:r>
              <a:rPr lang="zh-CN" altLang="en-US" sz="6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6000" dirty="0">
                <a:solidFill>
                  <a:srgbClr val="001E5E"/>
                </a:solidFill>
                <a:latin typeface="ArialMT"/>
              </a:rPr>
              <a:t>of</a:t>
            </a:r>
            <a:r>
              <a:rPr lang="zh-CN" altLang="en-US" sz="6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6000" dirty="0">
                <a:solidFill>
                  <a:srgbClr val="001E5E"/>
                </a:solidFill>
                <a:latin typeface="ArialMT"/>
              </a:rPr>
              <a:t>the</a:t>
            </a:r>
            <a:r>
              <a:rPr lang="zh-CN" altLang="en-US" sz="6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6000" dirty="0">
                <a:solidFill>
                  <a:srgbClr val="001E5E"/>
                </a:solidFill>
                <a:latin typeface="ArialMT"/>
              </a:rPr>
              <a:t>most</a:t>
            </a:r>
            <a:r>
              <a:rPr lang="zh-CN" altLang="en-US" sz="6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6000" dirty="0">
                <a:solidFill>
                  <a:srgbClr val="001E5E"/>
                </a:solidFill>
                <a:latin typeface="ArialMT"/>
              </a:rPr>
              <a:t>important</a:t>
            </a:r>
            <a:r>
              <a:rPr lang="zh-CN" altLang="en-US" sz="6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6000" dirty="0">
                <a:solidFill>
                  <a:srgbClr val="001E5E"/>
                </a:solidFill>
                <a:latin typeface="ArialMT"/>
              </a:rPr>
              <a:t>algorithm</a:t>
            </a:r>
            <a:r>
              <a:rPr lang="zh-CN" altLang="en-US" sz="6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6000" dirty="0">
                <a:solidFill>
                  <a:srgbClr val="001E5E"/>
                </a:solidFill>
                <a:latin typeface="ArialMT"/>
              </a:rPr>
              <a:t>in</a:t>
            </a:r>
            <a:r>
              <a:rPr lang="zh-CN" altLang="en-US" sz="6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6000" dirty="0">
                <a:solidFill>
                  <a:srgbClr val="001E5E"/>
                </a:solidFill>
                <a:latin typeface="ArialMT"/>
              </a:rPr>
              <a:t>our</a:t>
            </a:r>
            <a:r>
              <a:rPr lang="zh-CN" altLang="en-US" sz="6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6000" dirty="0">
                <a:solidFill>
                  <a:srgbClr val="001E5E"/>
                </a:solidFill>
                <a:latin typeface="ArialMT"/>
              </a:rPr>
              <a:t>daily</a:t>
            </a:r>
            <a:r>
              <a:rPr lang="zh-CN" altLang="en-US" sz="6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6000" dirty="0">
                <a:solidFill>
                  <a:srgbClr val="001E5E"/>
                </a:solidFill>
                <a:latin typeface="ArialMT"/>
              </a:rPr>
              <a:t>life.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303318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773CD9-A3CF-8846-A934-E5F72213407A}"/>
              </a:ext>
            </a:extLst>
          </p:cNvPr>
          <p:cNvSpPr txBox="1"/>
          <p:nvPr/>
        </p:nvSpPr>
        <p:spPr>
          <a:xfrm>
            <a:off x="248428" y="167032"/>
            <a:ext cx="5516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.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Fourier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Transform</a:t>
            </a:r>
            <a:endParaRPr lang="en-GB" altLang="zh-CN" sz="4000" dirty="0">
              <a:effectLst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0A2EC7-13D5-DD43-8880-C44E825EF8F8}"/>
              </a:ext>
            </a:extLst>
          </p:cNvPr>
          <p:cNvSpPr txBox="1"/>
          <p:nvPr/>
        </p:nvSpPr>
        <p:spPr>
          <a:xfrm>
            <a:off x="248431" y="874918"/>
            <a:ext cx="4513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.4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Breathing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Detection</a:t>
            </a:r>
            <a:endParaRPr lang="en-US" altLang="zh-CN" sz="2800" b="1" dirty="0">
              <a:solidFill>
                <a:srgbClr val="001E5E"/>
              </a:solidFill>
              <a:effectLst/>
              <a:latin typeface="Poppins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34A189-86AF-D949-9338-D1097C3CEBB1}"/>
              </a:ext>
            </a:extLst>
          </p:cNvPr>
          <p:cNvSpPr txBox="1"/>
          <p:nvPr/>
        </p:nvSpPr>
        <p:spPr>
          <a:xfrm>
            <a:off x="1852961" y="2548653"/>
            <a:ext cx="8486078" cy="2259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In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the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last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task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in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Lab02,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you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need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to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reconstruct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the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breathing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rate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of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participants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using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Wi-Fi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signals.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More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details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and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background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knowledge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will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be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introduced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in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Prof.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Wu’s</a:t>
            </a:r>
            <a:r>
              <a:rPr lang="zh-CN" altLang="en-US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1999D3"/>
                </a:solidFill>
                <a:latin typeface="Poppins" panose="020B0604020202020204" pitchFamily="34" charset="0"/>
              </a:rPr>
              <a:t>lecture.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7026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773CD9-A3CF-8846-A934-E5F72213407A}"/>
              </a:ext>
            </a:extLst>
          </p:cNvPr>
          <p:cNvSpPr txBox="1"/>
          <p:nvPr/>
        </p:nvSpPr>
        <p:spPr>
          <a:xfrm>
            <a:off x="248428" y="167032"/>
            <a:ext cx="5516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.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Fourier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Transform</a:t>
            </a:r>
            <a:endParaRPr lang="en-GB" altLang="zh-CN" sz="4000" dirty="0">
              <a:effectLst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0A2EC7-13D5-DD43-8880-C44E825EF8F8}"/>
              </a:ext>
            </a:extLst>
          </p:cNvPr>
          <p:cNvSpPr txBox="1"/>
          <p:nvPr/>
        </p:nvSpPr>
        <p:spPr>
          <a:xfrm>
            <a:off x="248430" y="874918"/>
            <a:ext cx="3641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.1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A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Different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View</a:t>
            </a:r>
            <a:endParaRPr lang="en-US" altLang="zh-CN" sz="2800" b="1" dirty="0">
              <a:solidFill>
                <a:srgbClr val="001E5E"/>
              </a:solidFill>
              <a:effectLst/>
              <a:latin typeface="Poppins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E209525-7715-4545-B285-21371FEB8935}"/>
              </a:ext>
            </a:extLst>
          </p:cNvPr>
          <p:cNvSpPr txBox="1"/>
          <p:nvPr/>
        </p:nvSpPr>
        <p:spPr>
          <a:xfrm>
            <a:off x="2307858" y="2355800"/>
            <a:ext cx="757628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As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this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lab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is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about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the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implementation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or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application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of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signal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processing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methods,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we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are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not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going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to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introduce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these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ArialMT"/>
              </a:rPr>
              <a:t>Fourier</a:t>
            </a:r>
            <a:r>
              <a:rPr lang="zh-CN" altLang="en-US" sz="2800" b="1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ArialMT"/>
              </a:rPr>
              <a:t>Transform</a:t>
            </a:r>
            <a:r>
              <a:rPr lang="zh-CN" altLang="en-US" sz="2800" b="1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algorithms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too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deep,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but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make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you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understand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its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fundamental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ideas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and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how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it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can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be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used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in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our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IoT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data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analysis.</a:t>
            </a:r>
          </a:p>
        </p:txBody>
      </p:sp>
    </p:spTree>
    <p:extLst>
      <p:ext uri="{BB962C8B-B14F-4D97-AF65-F5344CB8AC3E}">
        <p14:creationId xmlns:p14="http://schemas.microsoft.com/office/powerpoint/2010/main" val="3818048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773CD9-A3CF-8846-A934-E5F72213407A}"/>
              </a:ext>
            </a:extLst>
          </p:cNvPr>
          <p:cNvSpPr txBox="1"/>
          <p:nvPr/>
        </p:nvSpPr>
        <p:spPr>
          <a:xfrm>
            <a:off x="248428" y="167032"/>
            <a:ext cx="5516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.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Fourier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Transform</a:t>
            </a:r>
            <a:endParaRPr lang="en-GB" altLang="zh-CN" sz="4000" dirty="0">
              <a:effectLst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0A2EC7-13D5-DD43-8880-C44E825EF8F8}"/>
              </a:ext>
            </a:extLst>
          </p:cNvPr>
          <p:cNvSpPr txBox="1"/>
          <p:nvPr/>
        </p:nvSpPr>
        <p:spPr>
          <a:xfrm>
            <a:off x="248430" y="874918"/>
            <a:ext cx="3641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.1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A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Different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View</a:t>
            </a:r>
            <a:endParaRPr lang="en-US" altLang="zh-CN" sz="2800" b="1" dirty="0">
              <a:solidFill>
                <a:srgbClr val="001E5E"/>
              </a:solidFill>
              <a:effectLst/>
              <a:latin typeface="Poppins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90B9E2-DFC5-D548-8385-61C8D2F82E5D}"/>
              </a:ext>
            </a:extLst>
          </p:cNvPr>
          <p:cNvSpPr txBox="1"/>
          <p:nvPr/>
        </p:nvSpPr>
        <p:spPr>
          <a:xfrm>
            <a:off x="3246863" y="1984918"/>
            <a:ext cx="5698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1999D3"/>
                </a:solidFill>
                <a:effectLst/>
                <a:latin typeface="Poppins" panose="020B0604020202020204" pitchFamily="34" charset="0"/>
              </a:rPr>
              <a:t>Fourier</a:t>
            </a:r>
            <a:r>
              <a:rPr lang="zh-CN" altLang="en-US" sz="4400" b="1" dirty="0">
                <a:solidFill>
                  <a:srgbClr val="1999D3"/>
                </a:solidFill>
                <a:effectLst/>
                <a:latin typeface="Poppins" panose="020B0604020202020204" pitchFamily="34" charset="0"/>
              </a:rPr>
              <a:t> </a:t>
            </a:r>
            <a:r>
              <a:rPr lang="en-US" altLang="zh-CN" sz="4400" b="1" dirty="0">
                <a:solidFill>
                  <a:srgbClr val="1999D3"/>
                </a:solidFill>
                <a:effectLst/>
                <a:latin typeface="Poppins" panose="020B0604020202020204" pitchFamily="34" charset="0"/>
              </a:rPr>
              <a:t>Transform</a:t>
            </a:r>
            <a:endParaRPr kumimoji="1" lang="zh-CN" altLang="en-US" sz="4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7B8BB-A89D-2A49-B849-4F924FD4A55C}"/>
              </a:ext>
            </a:extLst>
          </p:cNvPr>
          <p:cNvSpPr/>
          <p:nvPr/>
        </p:nvSpPr>
        <p:spPr>
          <a:xfrm>
            <a:off x="3486615" y="2068556"/>
            <a:ext cx="2085279" cy="523220"/>
          </a:xfrm>
          <a:prstGeom prst="rect">
            <a:avLst/>
          </a:prstGeom>
          <a:noFill/>
          <a:ln w="38100">
            <a:solidFill>
              <a:srgbClr val="FF0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692629C-C565-4C44-ADF0-A40E7BF95B5B}"/>
              </a:ext>
            </a:extLst>
          </p:cNvPr>
          <p:cNvSpPr/>
          <p:nvPr/>
        </p:nvSpPr>
        <p:spPr>
          <a:xfrm>
            <a:off x="5657386" y="2068556"/>
            <a:ext cx="3036850" cy="523220"/>
          </a:xfrm>
          <a:prstGeom prst="rect">
            <a:avLst/>
          </a:prstGeom>
          <a:noFill/>
          <a:ln w="38100">
            <a:solidFill>
              <a:srgbClr val="FF0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B49049-F8EF-1144-A6D2-45B716BDCC1C}"/>
              </a:ext>
            </a:extLst>
          </p:cNvPr>
          <p:cNvSpPr txBox="1"/>
          <p:nvPr/>
        </p:nvSpPr>
        <p:spPr>
          <a:xfrm>
            <a:off x="1630514" y="2788278"/>
            <a:ext cx="246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1E5E"/>
                </a:solidFill>
                <a:latin typeface="ArialMT"/>
              </a:rPr>
              <a:t>What</a:t>
            </a:r>
            <a:r>
              <a:rPr lang="zh-CN" altLang="en-US" sz="24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400" dirty="0">
                <a:solidFill>
                  <a:srgbClr val="001E5E"/>
                </a:solidFill>
                <a:latin typeface="ArialMT"/>
              </a:rPr>
              <a:t>is</a:t>
            </a:r>
            <a:r>
              <a:rPr lang="zh-CN" altLang="en-US" sz="24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400" dirty="0">
                <a:solidFill>
                  <a:srgbClr val="001E5E"/>
                </a:solidFill>
                <a:latin typeface="ArialMT"/>
              </a:rPr>
              <a:t>Fourier?</a:t>
            </a:r>
            <a:endParaRPr lang="zh-CN" altLang="en-US" sz="2400" dirty="0">
              <a:solidFill>
                <a:srgbClr val="001E5E"/>
              </a:solidFill>
              <a:latin typeface="ArialM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CAAB7A-1D0C-2E49-AF00-DC15C92C45B3}"/>
              </a:ext>
            </a:extLst>
          </p:cNvPr>
          <p:cNvSpPr txBox="1"/>
          <p:nvPr/>
        </p:nvSpPr>
        <p:spPr>
          <a:xfrm>
            <a:off x="1510637" y="3247781"/>
            <a:ext cx="270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1E5E"/>
                </a:solidFill>
                <a:latin typeface="ArialMT"/>
              </a:rPr>
              <a:t>It’s</a:t>
            </a:r>
            <a:r>
              <a:rPr lang="zh-CN" altLang="en-US" sz="24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400" dirty="0">
                <a:solidFill>
                  <a:srgbClr val="001E5E"/>
                </a:solidFill>
                <a:latin typeface="ArialMT"/>
              </a:rPr>
              <a:t>just</a:t>
            </a:r>
            <a:r>
              <a:rPr lang="zh-CN" altLang="en-US" sz="24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400" dirty="0">
                <a:solidFill>
                  <a:srgbClr val="001E5E"/>
                </a:solidFill>
                <a:latin typeface="ArialMT"/>
              </a:rPr>
              <a:t>a</a:t>
            </a:r>
            <a:r>
              <a:rPr lang="zh-CN" altLang="en-US" sz="24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400" dirty="0">
                <a:solidFill>
                  <a:srgbClr val="001E5E"/>
                </a:solidFill>
                <a:latin typeface="ArialMT"/>
              </a:rPr>
              <a:t>name</a:t>
            </a:r>
            <a:r>
              <a:rPr lang="zh-CN" alt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😂</a:t>
            </a:r>
            <a:r>
              <a:rPr lang="en-US" altLang="zh-CN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!</a:t>
            </a:r>
            <a:endParaRPr lang="zh-CN" altLang="en-US" sz="2400" dirty="0">
              <a:solidFill>
                <a:srgbClr val="001E5E"/>
              </a:solidFill>
              <a:latin typeface="ArialM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CECF5B-AC48-3645-95B7-43D1117FB041}"/>
              </a:ext>
            </a:extLst>
          </p:cNvPr>
          <p:cNvSpPr txBox="1"/>
          <p:nvPr/>
        </p:nvSpPr>
        <p:spPr>
          <a:xfrm>
            <a:off x="6791094" y="2837997"/>
            <a:ext cx="2854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1E5E"/>
                </a:solidFill>
                <a:latin typeface="ArialMT"/>
              </a:rPr>
              <a:t>What</a:t>
            </a:r>
            <a:r>
              <a:rPr lang="zh-CN" altLang="en-US" sz="24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400" dirty="0">
                <a:solidFill>
                  <a:srgbClr val="001E5E"/>
                </a:solidFill>
                <a:latin typeface="ArialMT"/>
              </a:rPr>
              <a:t>is</a:t>
            </a:r>
            <a:r>
              <a:rPr lang="zh-CN" altLang="en-US" sz="24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400" dirty="0">
                <a:solidFill>
                  <a:srgbClr val="001E5E"/>
                </a:solidFill>
                <a:latin typeface="ArialMT"/>
              </a:rPr>
              <a:t>Transform?</a:t>
            </a:r>
            <a:endParaRPr lang="zh-CN" altLang="en-US" sz="2400" dirty="0">
              <a:solidFill>
                <a:srgbClr val="001E5E"/>
              </a:solidFill>
              <a:latin typeface="ArialM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BEA9D9-220E-6B44-AE0E-DABC6E926507}"/>
              </a:ext>
            </a:extLst>
          </p:cNvPr>
          <p:cNvSpPr txBox="1"/>
          <p:nvPr/>
        </p:nvSpPr>
        <p:spPr>
          <a:xfrm>
            <a:off x="5969971" y="3170245"/>
            <a:ext cx="4739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1E5E"/>
                </a:solidFill>
                <a:latin typeface="ArialMT"/>
              </a:rPr>
              <a:t>It’s</a:t>
            </a:r>
            <a:r>
              <a:rPr lang="zh-CN" altLang="en-US" sz="24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400" dirty="0">
                <a:solidFill>
                  <a:srgbClr val="001E5E"/>
                </a:solidFill>
                <a:latin typeface="ArialMT"/>
              </a:rPr>
              <a:t>a</a:t>
            </a:r>
            <a:r>
              <a:rPr lang="zh-CN" altLang="en-US" sz="24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400" dirty="0">
                <a:solidFill>
                  <a:srgbClr val="001E5E"/>
                </a:solidFill>
                <a:latin typeface="ArialMT"/>
              </a:rPr>
              <a:t>mapping</a:t>
            </a:r>
            <a:r>
              <a:rPr lang="zh-CN" altLang="en-US" sz="24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400" dirty="0">
                <a:solidFill>
                  <a:srgbClr val="001E5E"/>
                </a:solidFill>
                <a:latin typeface="ArialMT"/>
              </a:rPr>
              <a:t>between</a:t>
            </a:r>
            <a:r>
              <a:rPr lang="zh-CN" altLang="en-US" sz="24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400" dirty="0">
                <a:solidFill>
                  <a:srgbClr val="001E5E"/>
                </a:solidFill>
                <a:latin typeface="ArialMT"/>
              </a:rPr>
              <a:t>domains</a:t>
            </a:r>
            <a:r>
              <a:rPr lang="en-US" altLang="zh-CN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!</a:t>
            </a:r>
            <a:endParaRPr lang="zh-CN" altLang="en-US" sz="2400" dirty="0">
              <a:solidFill>
                <a:srgbClr val="001E5E"/>
              </a:solidFill>
              <a:latin typeface="Arial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3FD064A-8837-F342-9427-B6AB5355D027}"/>
                  </a:ext>
                </a:extLst>
              </p:cNvPr>
              <p:cNvSpPr txBox="1"/>
              <p:nvPr/>
            </p:nvSpPr>
            <p:spPr>
              <a:xfrm>
                <a:off x="3169036" y="4664534"/>
                <a:ext cx="9497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3FD064A-8837-F342-9427-B6AB5355D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036" y="4664534"/>
                <a:ext cx="949747" cy="553998"/>
              </a:xfrm>
              <a:prstGeom prst="rect">
                <a:avLst/>
              </a:prstGeom>
              <a:blipFill>
                <a:blip r:embed="rId2"/>
                <a:stretch>
                  <a:fillRect l="-15789" r="-15789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F7B53030-5BE7-5144-823F-779EBE1FC92A}"/>
              </a:ext>
            </a:extLst>
          </p:cNvPr>
          <p:cNvSpPr txBox="1"/>
          <p:nvPr/>
        </p:nvSpPr>
        <p:spPr>
          <a:xfrm>
            <a:off x="2525193" y="5526104"/>
            <a:ext cx="2237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1E5E"/>
                </a:solidFill>
                <a:latin typeface="ArialMT"/>
              </a:rPr>
              <a:t>Time</a:t>
            </a:r>
            <a:r>
              <a:rPr lang="zh-CN" altLang="en-US" sz="2400" b="1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400" b="1" dirty="0">
                <a:solidFill>
                  <a:srgbClr val="001E5E"/>
                </a:solidFill>
                <a:latin typeface="ArialMT"/>
              </a:rPr>
              <a:t>Domain</a:t>
            </a:r>
            <a:endParaRPr lang="zh-CN" altLang="en-US" sz="2400" b="1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D38F80A8-3A9D-F146-8E25-EEB0ACE36558}"/>
              </a:ext>
            </a:extLst>
          </p:cNvPr>
          <p:cNvCxnSpPr/>
          <p:nvPr/>
        </p:nvCxnSpPr>
        <p:spPr>
          <a:xfrm>
            <a:off x="4835913" y="5053045"/>
            <a:ext cx="1758176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4F28A35-9828-F347-8918-EAF4BCF021E2}"/>
                  </a:ext>
                </a:extLst>
              </p:cNvPr>
              <p:cNvSpPr txBox="1"/>
              <p:nvPr/>
            </p:nvSpPr>
            <p:spPr>
              <a:xfrm>
                <a:off x="7175811" y="4664534"/>
                <a:ext cx="11342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6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4F28A35-9828-F347-8918-EAF4BCF02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811" y="4664534"/>
                <a:ext cx="1134221" cy="553998"/>
              </a:xfrm>
              <a:prstGeom prst="rect">
                <a:avLst/>
              </a:prstGeom>
              <a:blipFill>
                <a:blip r:embed="rId3"/>
                <a:stretch>
                  <a:fillRect l="-7692" r="-13187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B1D62026-FF42-674E-92A6-9D59186F5658}"/>
              </a:ext>
            </a:extLst>
          </p:cNvPr>
          <p:cNvSpPr txBox="1"/>
          <p:nvPr/>
        </p:nvSpPr>
        <p:spPr>
          <a:xfrm>
            <a:off x="6791094" y="5526103"/>
            <a:ext cx="2984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1E5E"/>
                </a:solidFill>
                <a:latin typeface="ArialMT"/>
              </a:rPr>
              <a:t>Frequency</a:t>
            </a:r>
            <a:r>
              <a:rPr lang="zh-CN" altLang="en-US" sz="2400" b="1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400" b="1" dirty="0">
                <a:solidFill>
                  <a:srgbClr val="001E5E"/>
                </a:solidFill>
                <a:latin typeface="ArialMT"/>
              </a:rPr>
              <a:t>Domain</a:t>
            </a:r>
            <a:endParaRPr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5DEE790-E047-584F-BBD5-62A1090D0683}"/>
              </a:ext>
            </a:extLst>
          </p:cNvPr>
          <p:cNvSpPr txBox="1"/>
          <p:nvPr/>
        </p:nvSpPr>
        <p:spPr>
          <a:xfrm>
            <a:off x="3005594" y="6081081"/>
            <a:ext cx="58239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1" u="sng" dirty="0">
                <a:solidFill>
                  <a:srgbClr val="001E5E"/>
                </a:solidFill>
                <a:latin typeface="ArialMT"/>
              </a:rPr>
              <a:t>The Fourier transform is reciprocal and unique</a:t>
            </a:r>
          </a:p>
        </p:txBody>
      </p:sp>
      <p:pic>
        <p:nvPicPr>
          <p:cNvPr id="9218" name="Picture 2" descr="变形金刚》电影宇宙复活，新作《野兽之战》曝光更多细节_大黄蜂">
            <a:extLst>
              <a:ext uri="{FF2B5EF4-FFF2-40B4-BE49-F238E27FC236}">
                <a16:creationId xmlns:a16="http://schemas.microsoft.com/office/drawing/2014/main" id="{B7400C9B-29EE-D04D-B3A1-848FFF94C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065" y="99227"/>
            <a:ext cx="2270312" cy="314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36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" grpId="0"/>
      <p:bldP spid="9" grpId="0"/>
      <p:bldP spid="10" grpId="0"/>
      <p:bldP spid="11" grpId="0"/>
      <p:bldP spid="6" grpId="0"/>
      <p:bldP spid="14" grpId="0"/>
      <p:bldP spid="17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773CD9-A3CF-8846-A934-E5F72213407A}"/>
              </a:ext>
            </a:extLst>
          </p:cNvPr>
          <p:cNvSpPr txBox="1"/>
          <p:nvPr/>
        </p:nvSpPr>
        <p:spPr>
          <a:xfrm>
            <a:off x="248428" y="167032"/>
            <a:ext cx="5516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.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Fourier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Transform</a:t>
            </a:r>
            <a:endParaRPr lang="en-GB" altLang="zh-CN" sz="4000" dirty="0">
              <a:effectLst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0A2EC7-13D5-DD43-8880-C44E825EF8F8}"/>
              </a:ext>
            </a:extLst>
          </p:cNvPr>
          <p:cNvSpPr txBox="1"/>
          <p:nvPr/>
        </p:nvSpPr>
        <p:spPr>
          <a:xfrm>
            <a:off x="248430" y="874918"/>
            <a:ext cx="3641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.1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A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Different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View</a:t>
            </a:r>
            <a:endParaRPr lang="en-US" altLang="zh-CN" sz="2800" b="1" dirty="0">
              <a:solidFill>
                <a:srgbClr val="001E5E"/>
              </a:solidFill>
              <a:effectLst/>
              <a:latin typeface="Poppins" pitchFamily="2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72A64BAD-1B1C-CE43-A521-4DD70AD83FA1}"/>
              </a:ext>
            </a:extLst>
          </p:cNvPr>
          <p:cNvCxnSpPr/>
          <p:nvPr/>
        </p:nvCxnSpPr>
        <p:spPr>
          <a:xfrm>
            <a:off x="640285" y="3821474"/>
            <a:ext cx="29358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4BDD9F58-4D1B-C345-B6D7-9DEB05D7FE50}"/>
              </a:ext>
            </a:extLst>
          </p:cNvPr>
          <p:cNvCxnSpPr>
            <a:cxnSpLocks/>
          </p:cNvCxnSpPr>
          <p:nvPr/>
        </p:nvCxnSpPr>
        <p:spPr>
          <a:xfrm flipV="1">
            <a:off x="919238" y="2637263"/>
            <a:ext cx="0" cy="21832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ADE4C88-D0D4-3246-B823-51D483C57926}"/>
              </a:ext>
            </a:extLst>
          </p:cNvPr>
          <p:cNvSpPr txBox="1"/>
          <p:nvPr/>
        </p:nvSpPr>
        <p:spPr>
          <a:xfrm>
            <a:off x="3780262" y="1449081"/>
            <a:ext cx="3969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Back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in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18</a:t>
            </a:r>
            <a:r>
              <a:rPr lang="en-US" altLang="zh-CN" sz="2800" baseline="30000" dirty="0">
                <a:solidFill>
                  <a:srgbClr val="001E5E"/>
                </a:solidFill>
                <a:latin typeface="ArialMT"/>
              </a:rPr>
              <a:t>th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century…</a:t>
            </a:r>
            <a:endParaRPr lang="zh-CN" altLang="en-US" sz="2800" dirty="0">
              <a:solidFill>
                <a:srgbClr val="001E5E"/>
              </a:solidFill>
              <a:latin typeface="Arial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0255267-9DE7-D74F-BBB5-3EC11687776F}"/>
                  </a:ext>
                </a:extLst>
              </p:cNvPr>
              <p:cNvSpPr txBox="1"/>
              <p:nvPr/>
            </p:nvSpPr>
            <p:spPr>
              <a:xfrm>
                <a:off x="3507683" y="3849755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0255267-9DE7-D74F-BBB5-3EC116877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683" y="3849755"/>
                <a:ext cx="149913" cy="276999"/>
              </a:xfrm>
              <a:prstGeom prst="rect">
                <a:avLst/>
              </a:prstGeom>
              <a:blipFill>
                <a:blip r:embed="rId2"/>
                <a:stretch>
                  <a:fillRect l="-33333" r="-33333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61A5C623-98ED-2E43-9D1C-327EFF7613AD}"/>
              </a:ext>
            </a:extLst>
          </p:cNvPr>
          <p:cNvSpPr txBox="1"/>
          <p:nvPr/>
        </p:nvSpPr>
        <p:spPr>
          <a:xfrm>
            <a:off x="1142439" y="1890806"/>
            <a:ext cx="2237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1E5E"/>
                </a:solidFill>
                <a:latin typeface="ArialMT"/>
              </a:rPr>
              <a:t>Time</a:t>
            </a:r>
            <a:r>
              <a:rPr lang="zh-CN" altLang="en-US" sz="2400" b="1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400" b="1" dirty="0">
                <a:solidFill>
                  <a:srgbClr val="001E5E"/>
                </a:solidFill>
                <a:latin typeface="ArialMT"/>
              </a:rPr>
              <a:t>Domain</a:t>
            </a:r>
            <a:endParaRPr lang="zh-CN" altLang="en-US" sz="2400" b="1" dirty="0"/>
          </a:p>
        </p:txBody>
      </p:sp>
      <p:sp>
        <p:nvSpPr>
          <p:cNvPr id="21" name="任意形状 20">
            <a:extLst>
              <a:ext uri="{FF2B5EF4-FFF2-40B4-BE49-F238E27FC236}">
                <a16:creationId xmlns:a16="http://schemas.microsoft.com/office/drawing/2014/main" id="{BBA7CF8F-CE35-1041-86B0-AFDB504C0BD0}"/>
              </a:ext>
            </a:extLst>
          </p:cNvPr>
          <p:cNvSpPr/>
          <p:nvPr/>
        </p:nvSpPr>
        <p:spPr>
          <a:xfrm>
            <a:off x="1070514" y="2916047"/>
            <a:ext cx="2263698" cy="1802108"/>
          </a:xfrm>
          <a:custGeom>
            <a:avLst/>
            <a:gdLst>
              <a:gd name="connsiteX0" fmla="*/ 0 w 2263698"/>
              <a:gd name="connsiteY0" fmla="*/ 618889 h 1802108"/>
              <a:gd name="connsiteX1" fmla="*/ 100361 w 2263698"/>
              <a:gd name="connsiteY1" fmla="*/ 217445 h 1802108"/>
              <a:gd name="connsiteX2" fmla="*/ 133815 w 2263698"/>
              <a:gd name="connsiteY2" fmla="*/ 161689 h 1802108"/>
              <a:gd name="connsiteX3" fmla="*/ 267630 w 2263698"/>
              <a:gd name="connsiteY3" fmla="*/ 284353 h 1802108"/>
              <a:gd name="connsiteX4" fmla="*/ 468352 w 2263698"/>
              <a:gd name="connsiteY4" fmla="*/ 72479 h 1802108"/>
              <a:gd name="connsiteX5" fmla="*/ 758283 w 2263698"/>
              <a:gd name="connsiteY5" fmla="*/ 1734011 h 1802108"/>
              <a:gd name="connsiteX6" fmla="*/ 1126274 w 2263698"/>
              <a:gd name="connsiteY6" fmla="*/ 1499836 h 1802108"/>
              <a:gd name="connsiteX7" fmla="*/ 1471961 w 2263698"/>
              <a:gd name="connsiteY7" fmla="*/ 1667104 h 1802108"/>
              <a:gd name="connsiteX8" fmla="*/ 1873405 w 2263698"/>
              <a:gd name="connsiteY8" fmla="*/ 618889 h 1802108"/>
              <a:gd name="connsiteX9" fmla="*/ 2152186 w 2263698"/>
              <a:gd name="connsiteY9" fmla="*/ 429318 h 1802108"/>
              <a:gd name="connsiteX10" fmla="*/ 2263698 w 2263698"/>
              <a:gd name="connsiteY10" fmla="*/ 652343 h 1802108"/>
              <a:gd name="connsiteX11" fmla="*/ 2263698 w 2263698"/>
              <a:gd name="connsiteY11" fmla="*/ 652343 h 180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3698" h="1802108">
                <a:moveTo>
                  <a:pt x="0" y="618889"/>
                </a:moveTo>
                <a:cubicBezTo>
                  <a:pt x="39029" y="456267"/>
                  <a:pt x="78059" y="293645"/>
                  <a:pt x="100361" y="217445"/>
                </a:cubicBezTo>
                <a:cubicBezTo>
                  <a:pt x="122663" y="141245"/>
                  <a:pt x="105937" y="150538"/>
                  <a:pt x="133815" y="161689"/>
                </a:cubicBezTo>
                <a:cubicBezTo>
                  <a:pt x="161693" y="172840"/>
                  <a:pt x="211874" y="299221"/>
                  <a:pt x="267630" y="284353"/>
                </a:cubicBezTo>
                <a:cubicBezTo>
                  <a:pt x="323386" y="269485"/>
                  <a:pt x="386577" y="-169131"/>
                  <a:pt x="468352" y="72479"/>
                </a:cubicBezTo>
                <a:cubicBezTo>
                  <a:pt x="550127" y="314089"/>
                  <a:pt x="648629" y="1496118"/>
                  <a:pt x="758283" y="1734011"/>
                </a:cubicBezTo>
                <a:cubicBezTo>
                  <a:pt x="867937" y="1971904"/>
                  <a:pt x="1007328" y="1510987"/>
                  <a:pt x="1126274" y="1499836"/>
                </a:cubicBezTo>
                <a:cubicBezTo>
                  <a:pt x="1245220" y="1488685"/>
                  <a:pt x="1347439" y="1813929"/>
                  <a:pt x="1471961" y="1667104"/>
                </a:cubicBezTo>
                <a:cubicBezTo>
                  <a:pt x="1596483" y="1520280"/>
                  <a:pt x="1760034" y="825187"/>
                  <a:pt x="1873405" y="618889"/>
                </a:cubicBezTo>
                <a:cubicBezTo>
                  <a:pt x="1986776" y="412591"/>
                  <a:pt x="2087137" y="423742"/>
                  <a:pt x="2152186" y="429318"/>
                </a:cubicBezTo>
                <a:cubicBezTo>
                  <a:pt x="2217235" y="434894"/>
                  <a:pt x="2263698" y="652343"/>
                  <a:pt x="2263698" y="652343"/>
                </a:cubicBezTo>
                <a:lnTo>
                  <a:pt x="2263698" y="65234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871FB15-FC44-AD48-B56B-3A33457DEE47}"/>
              </a:ext>
            </a:extLst>
          </p:cNvPr>
          <p:cNvSpPr txBox="1"/>
          <p:nvPr/>
        </p:nvSpPr>
        <p:spPr>
          <a:xfrm>
            <a:off x="4137101" y="3155381"/>
            <a:ext cx="8474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kumimoji="1" lang="zh-CN" altLang="en-U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7241FBF5-FB3B-4944-96EB-E2B07393FDCB}"/>
              </a:ext>
            </a:extLst>
          </p:cNvPr>
          <p:cNvCxnSpPr/>
          <p:nvPr/>
        </p:nvCxnSpPr>
        <p:spPr>
          <a:xfrm>
            <a:off x="5077892" y="3821474"/>
            <a:ext cx="29358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8971217B-3D94-404C-AAAA-A8E45961F7B7}"/>
              </a:ext>
            </a:extLst>
          </p:cNvPr>
          <p:cNvCxnSpPr>
            <a:cxnSpLocks/>
          </p:cNvCxnSpPr>
          <p:nvPr/>
        </p:nvCxnSpPr>
        <p:spPr>
          <a:xfrm flipV="1">
            <a:off x="5356845" y="2637263"/>
            <a:ext cx="0" cy="21832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0C8534C-5C77-1745-B80C-6D8BAACEBAE2}"/>
                  </a:ext>
                </a:extLst>
              </p:cNvPr>
              <p:cNvSpPr txBox="1"/>
              <p:nvPr/>
            </p:nvSpPr>
            <p:spPr>
              <a:xfrm>
                <a:off x="7945290" y="3849755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0C8534C-5C77-1745-B80C-6D8BAACEB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290" y="3849755"/>
                <a:ext cx="149913" cy="276999"/>
              </a:xfrm>
              <a:prstGeom prst="rect">
                <a:avLst/>
              </a:prstGeom>
              <a:blipFill>
                <a:blip r:embed="rId3"/>
                <a:stretch>
                  <a:fillRect l="-23077" r="-23077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D08FCC7D-A963-E545-86CA-F355D34D3657}"/>
              </a:ext>
            </a:extLst>
          </p:cNvPr>
          <p:cNvSpPr txBox="1"/>
          <p:nvPr/>
        </p:nvSpPr>
        <p:spPr>
          <a:xfrm>
            <a:off x="8342401" y="3155381"/>
            <a:ext cx="7304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kumimoji="1" lang="zh-CN" altLang="en-U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E54A2C1-1932-7B47-8DAA-76A8146B6FE7}"/>
              </a:ext>
            </a:extLst>
          </p:cNvPr>
          <p:cNvSpPr txBox="1"/>
          <p:nvPr/>
        </p:nvSpPr>
        <p:spPr>
          <a:xfrm>
            <a:off x="9401502" y="3434256"/>
            <a:ext cx="22374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1E5E"/>
                </a:solidFill>
                <a:latin typeface="ArialMT"/>
              </a:rPr>
              <a:t>Other</a:t>
            </a:r>
            <a:r>
              <a:rPr lang="zh-CN" altLang="en-US" sz="2400" b="1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400" b="1" dirty="0">
                <a:solidFill>
                  <a:srgbClr val="001E5E"/>
                </a:solidFill>
                <a:latin typeface="ArialMT"/>
              </a:rPr>
              <a:t>Sinusoids</a:t>
            </a:r>
            <a:endParaRPr lang="zh-CN" altLang="en-US" sz="2400" b="1" dirty="0"/>
          </a:p>
        </p:txBody>
      </p:sp>
      <p:sp>
        <p:nvSpPr>
          <p:cNvPr id="34" name="任意形状 33">
            <a:extLst>
              <a:ext uri="{FF2B5EF4-FFF2-40B4-BE49-F238E27FC236}">
                <a16:creationId xmlns:a16="http://schemas.microsoft.com/office/drawing/2014/main" id="{27F1DE95-136D-2549-AE33-15B687C158B9}"/>
              </a:ext>
            </a:extLst>
          </p:cNvPr>
          <p:cNvSpPr/>
          <p:nvPr/>
        </p:nvSpPr>
        <p:spPr>
          <a:xfrm>
            <a:off x="5352583" y="2955073"/>
            <a:ext cx="2397512" cy="1594624"/>
          </a:xfrm>
          <a:custGeom>
            <a:avLst/>
            <a:gdLst>
              <a:gd name="connsiteX0" fmla="*/ 0 w 2397512"/>
              <a:gd name="connsiteY0" fmla="*/ 367990 h 1594624"/>
              <a:gd name="connsiteX1" fmla="*/ 44605 w 2397512"/>
              <a:gd name="connsiteY1" fmla="*/ 289931 h 1594624"/>
              <a:gd name="connsiteX2" fmla="*/ 78058 w 2397512"/>
              <a:gd name="connsiteY2" fmla="*/ 189570 h 1594624"/>
              <a:gd name="connsiteX3" fmla="*/ 89210 w 2397512"/>
              <a:gd name="connsiteY3" fmla="*/ 156117 h 1594624"/>
              <a:gd name="connsiteX4" fmla="*/ 189571 w 2397512"/>
              <a:gd name="connsiteY4" fmla="*/ 33453 h 1594624"/>
              <a:gd name="connsiteX5" fmla="*/ 223024 w 2397512"/>
              <a:gd name="connsiteY5" fmla="*/ 11151 h 1594624"/>
              <a:gd name="connsiteX6" fmla="*/ 267629 w 2397512"/>
              <a:gd name="connsiteY6" fmla="*/ 0 h 1594624"/>
              <a:gd name="connsiteX7" fmla="*/ 434897 w 2397512"/>
              <a:gd name="connsiteY7" fmla="*/ 11151 h 1594624"/>
              <a:gd name="connsiteX8" fmla="*/ 501805 w 2397512"/>
              <a:gd name="connsiteY8" fmla="*/ 55756 h 1594624"/>
              <a:gd name="connsiteX9" fmla="*/ 535258 w 2397512"/>
              <a:gd name="connsiteY9" fmla="*/ 78058 h 1594624"/>
              <a:gd name="connsiteX10" fmla="*/ 546410 w 2397512"/>
              <a:gd name="connsiteY10" fmla="*/ 111512 h 1594624"/>
              <a:gd name="connsiteX11" fmla="*/ 591014 w 2397512"/>
              <a:gd name="connsiteY11" fmla="*/ 178419 h 1594624"/>
              <a:gd name="connsiteX12" fmla="*/ 613317 w 2397512"/>
              <a:gd name="connsiteY12" fmla="*/ 245327 h 1594624"/>
              <a:gd name="connsiteX13" fmla="*/ 657922 w 2397512"/>
              <a:gd name="connsiteY13" fmla="*/ 312234 h 1594624"/>
              <a:gd name="connsiteX14" fmla="*/ 680224 w 2397512"/>
              <a:gd name="connsiteY14" fmla="*/ 390292 h 1594624"/>
              <a:gd name="connsiteX15" fmla="*/ 702527 w 2397512"/>
              <a:gd name="connsiteY15" fmla="*/ 546410 h 1594624"/>
              <a:gd name="connsiteX16" fmla="*/ 724829 w 2397512"/>
              <a:gd name="connsiteY16" fmla="*/ 691375 h 1594624"/>
              <a:gd name="connsiteX17" fmla="*/ 735980 w 2397512"/>
              <a:gd name="connsiteY17" fmla="*/ 791736 h 1594624"/>
              <a:gd name="connsiteX18" fmla="*/ 758283 w 2397512"/>
              <a:gd name="connsiteY18" fmla="*/ 936702 h 1594624"/>
              <a:gd name="connsiteX19" fmla="*/ 769434 w 2397512"/>
              <a:gd name="connsiteY19" fmla="*/ 1025912 h 1594624"/>
              <a:gd name="connsiteX20" fmla="*/ 802888 w 2397512"/>
              <a:gd name="connsiteY20" fmla="*/ 1170878 h 1594624"/>
              <a:gd name="connsiteX21" fmla="*/ 814039 w 2397512"/>
              <a:gd name="connsiteY21" fmla="*/ 1215483 h 1594624"/>
              <a:gd name="connsiteX22" fmla="*/ 825190 w 2397512"/>
              <a:gd name="connsiteY22" fmla="*/ 1260088 h 1594624"/>
              <a:gd name="connsiteX23" fmla="*/ 847492 w 2397512"/>
              <a:gd name="connsiteY23" fmla="*/ 1326995 h 1594624"/>
              <a:gd name="connsiteX24" fmla="*/ 869795 w 2397512"/>
              <a:gd name="connsiteY24" fmla="*/ 1393902 h 1594624"/>
              <a:gd name="connsiteX25" fmla="*/ 880946 w 2397512"/>
              <a:gd name="connsiteY25" fmla="*/ 1427356 h 1594624"/>
              <a:gd name="connsiteX26" fmla="*/ 903249 w 2397512"/>
              <a:gd name="connsiteY26" fmla="*/ 1460810 h 1594624"/>
              <a:gd name="connsiteX27" fmla="*/ 959005 w 2397512"/>
              <a:gd name="connsiteY27" fmla="*/ 1538868 h 1594624"/>
              <a:gd name="connsiteX28" fmla="*/ 981307 w 2397512"/>
              <a:gd name="connsiteY28" fmla="*/ 1572322 h 1594624"/>
              <a:gd name="connsiteX29" fmla="*/ 1048214 w 2397512"/>
              <a:gd name="connsiteY29" fmla="*/ 1594624 h 1594624"/>
              <a:gd name="connsiteX30" fmla="*/ 1137424 w 2397512"/>
              <a:gd name="connsiteY30" fmla="*/ 1583473 h 1594624"/>
              <a:gd name="connsiteX31" fmla="*/ 1204331 w 2397512"/>
              <a:gd name="connsiteY31" fmla="*/ 1561170 h 1594624"/>
              <a:gd name="connsiteX32" fmla="*/ 1237785 w 2397512"/>
              <a:gd name="connsiteY32" fmla="*/ 1538868 h 1594624"/>
              <a:gd name="connsiteX33" fmla="*/ 1282390 w 2397512"/>
              <a:gd name="connsiteY33" fmla="*/ 1494263 h 1594624"/>
              <a:gd name="connsiteX34" fmla="*/ 1315844 w 2397512"/>
              <a:gd name="connsiteY34" fmla="*/ 1460810 h 1594624"/>
              <a:gd name="connsiteX35" fmla="*/ 1338146 w 2397512"/>
              <a:gd name="connsiteY35" fmla="*/ 1438507 h 1594624"/>
              <a:gd name="connsiteX36" fmla="*/ 1360449 w 2397512"/>
              <a:gd name="connsiteY36" fmla="*/ 1416205 h 1594624"/>
              <a:gd name="connsiteX37" fmla="*/ 1405053 w 2397512"/>
              <a:gd name="connsiteY37" fmla="*/ 1315844 h 1594624"/>
              <a:gd name="connsiteX38" fmla="*/ 1427356 w 2397512"/>
              <a:gd name="connsiteY38" fmla="*/ 1226634 h 1594624"/>
              <a:gd name="connsiteX39" fmla="*/ 1438507 w 2397512"/>
              <a:gd name="connsiteY39" fmla="*/ 1059366 h 1594624"/>
              <a:gd name="connsiteX40" fmla="*/ 1449658 w 2397512"/>
              <a:gd name="connsiteY40" fmla="*/ 869795 h 1594624"/>
              <a:gd name="connsiteX41" fmla="*/ 1460810 w 2397512"/>
              <a:gd name="connsiteY41" fmla="*/ 825190 h 1594624"/>
              <a:gd name="connsiteX42" fmla="*/ 1471961 w 2397512"/>
              <a:gd name="connsiteY42" fmla="*/ 747131 h 1594624"/>
              <a:gd name="connsiteX43" fmla="*/ 1483112 w 2397512"/>
              <a:gd name="connsiteY43" fmla="*/ 702527 h 1594624"/>
              <a:gd name="connsiteX44" fmla="*/ 1505414 w 2397512"/>
              <a:gd name="connsiteY44" fmla="*/ 591014 h 1594624"/>
              <a:gd name="connsiteX45" fmla="*/ 1516566 w 2397512"/>
              <a:gd name="connsiteY45" fmla="*/ 524107 h 1594624"/>
              <a:gd name="connsiteX46" fmla="*/ 1527717 w 2397512"/>
              <a:gd name="connsiteY46" fmla="*/ 490653 h 1594624"/>
              <a:gd name="connsiteX47" fmla="*/ 1538868 w 2397512"/>
              <a:gd name="connsiteY47" fmla="*/ 423746 h 1594624"/>
              <a:gd name="connsiteX48" fmla="*/ 1561171 w 2397512"/>
              <a:gd name="connsiteY48" fmla="*/ 345688 h 1594624"/>
              <a:gd name="connsiteX49" fmla="*/ 1594624 w 2397512"/>
              <a:gd name="connsiteY49" fmla="*/ 223024 h 1594624"/>
              <a:gd name="connsiteX50" fmla="*/ 1605775 w 2397512"/>
              <a:gd name="connsiteY50" fmla="*/ 189570 h 1594624"/>
              <a:gd name="connsiteX51" fmla="*/ 1628078 w 2397512"/>
              <a:gd name="connsiteY51" fmla="*/ 167268 h 1594624"/>
              <a:gd name="connsiteX52" fmla="*/ 1639229 w 2397512"/>
              <a:gd name="connsiteY52" fmla="*/ 133814 h 1594624"/>
              <a:gd name="connsiteX53" fmla="*/ 1683834 w 2397512"/>
              <a:gd name="connsiteY53" fmla="*/ 78058 h 1594624"/>
              <a:gd name="connsiteX54" fmla="*/ 1717288 w 2397512"/>
              <a:gd name="connsiteY54" fmla="*/ 55756 h 1594624"/>
              <a:gd name="connsiteX55" fmla="*/ 1784195 w 2397512"/>
              <a:gd name="connsiteY55" fmla="*/ 33453 h 1594624"/>
              <a:gd name="connsiteX56" fmla="*/ 1839951 w 2397512"/>
              <a:gd name="connsiteY56" fmla="*/ 44605 h 1594624"/>
              <a:gd name="connsiteX57" fmla="*/ 1906858 w 2397512"/>
              <a:gd name="connsiteY57" fmla="*/ 66907 h 1594624"/>
              <a:gd name="connsiteX58" fmla="*/ 1962614 w 2397512"/>
              <a:gd name="connsiteY58" fmla="*/ 122663 h 1594624"/>
              <a:gd name="connsiteX59" fmla="*/ 1973766 w 2397512"/>
              <a:gd name="connsiteY59" fmla="*/ 156117 h 1594624"/>
              <a:gd name="connsiteX60" fmla="*/ 2029522 w 2397512"/>
              <a:gd name="connsiteY60" fmla="*/ 211873 h 1594624"/>
              <a:gd name="connsiteX61" fmla="*/ 2040673 w 2397512"/>
              <a:gd name="connsiteY61" fmla="*/ 245327 h 1594624"/>
              <a:gd name="connsiteX62" fmla="*/ 2085278 w 2397512"/>
              <a:gd name="connsiteY62" fmla="*/ 312234 h 1594624"/>
              <a:gd name="connsiteX63" fmla="*/ 2107580 w 2397512"/>
              <a:gd name="connsiteY63" fmla="*/ 379141 h 1594624"/>
              <a:gd name="connsiteX64" fmla="*/ 2129883 w 2397512"/>
              <a:gd name="connsiteY64" fmla="*/ 468351 h 1594624"/>
              <a:gd name="connsiteX65" fmla="*/ 2163336 w 2397512"/>
              <a:gd name="connsiteY65" fmla="*/ 613317 h 1594624"/>
              <a:gd name="connsiteX66" fmla="*/ 2174488 w 2397512"/>
              <a:gd name="connsiteY66" fmla="*/ 669073 h 1594624"/>
              <a:gd name="connsiteX67" fmla="*/ 2196790 w 2397512"/>
              <a:gd name="connsiteY67" fmla="*/ 814039 h 1594624"/>
              <a:gd name="connsiteX68" fmla="*/ 2207941 w 2397512"/>
              <a:gd name="connsiteY68" fmla="*/ 858644 h 1594624"/>
              <a:gd name="connsiteX69" fmla="*/ 2230244 w 2397512"/>
              <a:gd name="connsiteY69" fmla="*/ 981307 h 1594624"/>
              <a:gd name="connsiteX70" fmla="*/ 2241395 w 2397512"/>
              <a:gd name="connsiteY70" fmla="*/ 1014761 h 1594624"/>
              <a:gd name="connsiteX71" fmla="*/ 2274849 w 2397512"/>
              <a:gd name="connsiteY71" fmla="*/ 1159727 h 1594624"/>
              <a:gd name="connsiteX72" fmla="*/ 2286000 w 2397512"/>
              <a:gd name="connsiteY72" fmla="*/ 1193180 h 1594624"/>
              <a:gd name="connsiteX73" fmla="*/ 2352907 w 2397512"/>
              <a:gd name="connsiteY73" fmla="*/ 1304692 h 1594624"/>
              <a:gd name="connsiteX74" fmla="*/ 2397512 w 2397512"/>
              <a:gd name="connsiteY74" fmla="*/ 1349297 h 159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2397512" h="1594624">
                <a:moveTo>
                  <a:pt x="0" y="367990"/>
                </a:moveTo>
                <a:cubicBezTo>
                  <a:pt x="14868" y="341970"/>
                  <a:pt x="32047" y="317141"/>
                  <a:pt x="44605" y="289931"/>
                </a:cubicBezTo>
                <a:cubicBezTo>
                  <a:pt x="44609" y="289923"/>
                  <a:pt x="72481" y="206301"/>
                  <a:pt x="78058" y="189570"/>
                </a:cubicBezTo>
                <a:cubicBezTo>
                  <a:pt x="81775" y="178419"/>
                  <a:pt x="82690" y="165897"/>
                  <a:pt x="89210" y="156117"/>
                </a:cubicBezTo>
                <a:cubicBezTo>
                  <a:pt x="117919" y="113052"/>
                  <a:pt x="144744" y="63338"/>
                  <a:pt x="189571" y="33453"/>
                </a:cubicBezTo>
                <a:cubicBezTo>
                  <a:pt x="200722" y="26019"/>
                  <a:pt x="210706" y="16430"/>
                  <a:pt x="223024" y="11151"/>
                </a:cubicBezTo>
                <a:cubicBezTo>
                  <a:pt x="237111" y="5114"/>
                  <a:pt x="252761" y="3717"/>
                  <a:pt x="267629" y="0"/>
                </a:cubicBezTo>
                <a:cubicBezTo>
                  <a:pt x="323385" y="3717"/>
                  <a:pt x="380537" y="-1792"/>
                  <a:pt x="434897" y="11151"/>
                </a:cubicBezTo>
                <a:cubicBezTo>
                  <a:pt x="460972" y="17359"/>
                  <a:pt x="479502" y="40888"/>
                  <a:pt x="501805" y="55756"/>
                </a:cubicBezTo>
                <a:lnTo>
                  <a:pt x="535258" y="78058"/>
                </a:lnTo>
                <a:cubicBezTo>
                  <a:pt x="538975" y="89209"/>
                  <a:pt x="540701" y="101237"/>
                  <a:pt x="546410" y="111512"/>
                </a:cubicBezTo>
                <a:cubicBezTo>
                  <a:pt x="559427" y="134943"/>
                  <a:pt x="582538" y="152991"/>
                  <a:pt x="591014" y="178419"/>
                </a:cubicBezTo>
                <a:cubicBezTo>
                  <a:pt x="598448" y="200722"/>
                  <a:pt x="600276" y="225766"/>
                  <a:pt x="613317" y="245327"/>
                </a:cubicBezTo>
                <a:lnTo>
                  <a:pt x="657922" y="312234"/>
                </a:lnTo>
                <a:cubicBezTo>
                  <a:pt x="668549" y="344116"/>
                  <a:pt x="673224" y="355290"/>
                  <a:pt x="680224" y="390292"/>
                </a:cubicBezTo>
                <a:cubicBezTo>
                  <a:pt x="693525" y="456797"/>
                  <a:pt x="692251" y="474478"/>
                  <a:pt x="702527" y="546410"/>
                </a:cubicBezTo>
                <a:cubicBezTo>
                  <a:pt x="721122" y="676572"/>
                  <a:pt x="706850" y="547540"/>
                  <a:pt x="724829" y="691375"/>
                </a:cubicBezTo>
                <a:cubicBezTo>
                  <a:pt x="729004" y="724775"/>
                  <a:pt x="731805" y="758336"/>
                  <a:pt x="735980" y="791736"/>
                </a:cubicBezTo>
                <a:cubicBezTo>
                  <a:pt x="753971" y="935668"/>
                  <a:pt x="739676" y="806458"/>
                  <a:pt x="758283" y="936702"/>
                </a:cubicBezTo>
                <a:cubicBezTo>
                  <a:pt x="762521" y="966369"/>
                  <a:pt x="764877" y="996292"/>
                  <a:pt x="769434" y="1025912"/>
                </a:cubicBezTo>
                <a:cubicBezTo>
                  <a:pt x="776300" y="1070540"/>
                  <a:pt x="792640" y="1129886"/>
                  <a:pt x="802888" y="1170878"/>
                </a:cubicBezTo>
                <a:lnTo>
                  <a:pt x="814039" y="1215483"/>
                </a:lnTo>
                <a:cubicBezTo>
                  <a:pt x="817756" y="1230351"/>
                  <a:pt x="820344" y="1245549"/>
                  <a:pt x="825190" y="1260088"/>
                </a:cubicBezTo>
                <a:lnTo>
                  <a:pt x="847492" y="1326995"/>
                </a:lnTo>
                <a:lnTo>
                  <a:pt x="869795" y="1393902"/>
                </a:lnTo>
                <a:cubicBezTo>
                  <a:pt x="873512" y="1405053"/>
                  <a:pt x="874426" y="1417576"/>
                  <a:pt x="880946" y="1427356"/>
                </a:cubicBezTo>
                <a:lnTo>
                  <a:pt x="903249" y="1460810"/>
                </a:lnTo>
                <a:cubicBezTo>
                  <a:pt x="930911" y="1543795"/>
                  <a:pt x="888448" y="1433029"/>
                  <a:pt x="959005" y="1538868"/>
                </a:cubicBezTo>
                <a:cubicBezTo>
                  <a:pt x="966439" y="1550019"/>
                  <a:pt x="969942" y="1565219"/>
                  <a:pt x="981307" y="1572322"/>
                </a:cubicBezTo>
                <a:cubicBezTo>
                  <a:pt x="1001242" y="1584782"/>
                  <a:pt x="1048214" y="1594624"/>
                  <a:pt x="1048214" y="1594624"/>
                </a:cubicBezTo>
                <a:cubicBezTo>
                  <a:pt x="1077951" y="1590907"/>
                  <a:pt x="1108121" y="1589752"/>
                  <a:pt x="1137424" y="1583473"/>
                </a:cubicBezTo>
                <a:cubicBezTo>
                  <a:pt x="1160411" y="1578547"/>
                  <a:pt x="1184770" y="1574210"/>
                  <a:pt x="1204331" y="1561170"/>
                </a:cubicBezTo>
                <a:cubicBezTo>
                  <a:pt x="1215482" y="1553736"/>
                  <a:pt x="1227609" y="1547590"/>
                  <a:pt x="1237785" y="1538868"/>
                </a:cubicBezTo>
                <a:cubicBezTo>
                  <a:pt x="1253750" y="1525184"/>
                  <a:pt x="1267522" y="1509131"/>
                  <a:pt x="1282390" y="1494263"/>
                </a:cubicBezTo>
                <a:lnTo>
                  <a:pt x="1315844" y="1460810"/>
                </a:lnTo>
                <a:lnTo>
                  <a:pt x="1338146" y="1438507"/>
                </a:lnTo>
                <a:cubicBezTo>
                  <a:pt x="1345580" y="1431073"/>
                  <a:pt x="1354617" y="1424953"/>
                  <a:pt x="1360449" y="1416205"/>
                </a:cubicBezTo>
                <a:cubicBezTo>
                  <a:pt x="1389739" y="1372268"/>
                  <a:pt x="1389128" y="1379542"/>
                  <a:pt x="1405053" y="1315844"/>
                </a:cubicBezTo>
                <a:lnTo>
                  <a:pt x="1427356" y="1226634"/>
                </a:lnTo>
                <a:cubicBezTo>
                  <a:pt x="1431073" y="1170878"/>
                  <a:pt x="1435021" y="1115137"/>
                  <a:pt x="1438507" y="1059366"/>
                </a:cubicBezTo>
                <a:cubicBezTo>
                  <a:pt x="1442455" y="996190"/>
                  <a:pt x="1443656" y="932809"/>
                  <a:pt x="1449658" y="869795"/>
                </a:cubicBezTo>
                <a:cubicBezTo>
                  <a:pt x="1451111" y="854538"/>
                  <a:pt x="1458068" y="840269"/>
                  <a:pt x="1460810" y="825190"/>
                </a:cubicBezTo>
                <a:cubicBezTo>
                  <a:pt x="1465512" y="799330"/>
                  <a:pt x="1467259" y="772991"/>
                  <a:pt x="1471961" y="747131"/>
                </a:cubicBezTo>
                <a:cubicBezTo>
                  <a:pt x="1474702" y="732053"/>
                  <a:pt x="1479901" y="717512"/>
                  <a:pt x="1483112" y="702527"/>
                </a:cubicBezTo>
                <a:cubicBezTo>
                  <a:pt x="1491054" y="665461"/>
                  <a:pt x="1499182" y="628405"/>
                  <a:pt x="1505414" y="591014"/>
                </a:cubicBezTo>
                <a:cubicBezTo>
                  <a:pt x="1509131" y="568712"/>
                  <a:pt x="1511661" y="546179"/>
                  <a:pt x="1516566" y="524107"/>
                </a:cubicBezTo>
                <a:cubicBezTo>
                  <a:pt x="1519116" y="512632"/>
                  <a:pt x="1525167" y="502128"/>
                  <a:pt x="1527717" y="490653"/>
                </a:cubicBezTo>
                <a:cubicBezTo>
                  <a:pt x="1532622" y="468581"/>
                  <a:pt x="1534434" y="445917"/>
                  <a:pt x="1538868" y="423746"/>
                </a:cubicBezTo>
                <a:cubicBezTo>
                  <a:pt x="1559731" y="319430"/>
                  <a:pt x="1539910" y="430730"/>
                  <a:pt x="1561171" y="345688"/>
                </a:cubicBezTo>
                <a:cubicBezTo>
                  <a:pt x="1592700" y="219573"/>
                  <a:pt x="1546771" y="366587"/>
                  <a:pt x="1594624" y="223024"/>
                </a:cubicBezTo>
                <a:cubicBezTo>
                  <a:pt x="1598341" y="211873"/>
                  <a:pt x="1597463" y="197882"/>
                  <a:pt x="1605775" y="189570"/>
                </a:cubicBezTo>
                <a:lnTo>
                  <a:pt x="1628078" y="167268"/>
                </a:lnTo>
                <a:cubicBezTo>
                  <a:pt x="1631795" y="156117"/>
                  <a:pt x="1633972" y="144328"/>
                  <a:pt x="1639229" y="133814"/>
                </a:cubicBezTo>
                <a:cubicBezTo>
                  <a:pt x="1648888" y="114495"/>
                  <a:pt x="1666548" y="91887"/>
                  <a:pt x="1683834" y="78058"/>
                </a:cubicBezTo>
                <a:cubicBezTo>
                  <a:pt x="1694299" y="69686"/>
                  <a:pt x="1705041" y="61199"/>
                  <a:pt x="1717288" y="55756"/>
                </a:cubicBezTo>
                <a:cubicBezTo>
                  <a:pt x="1738771" y="46208"/>
                  <a:pt x="1784195" y="33453"/>
                  <a:pt x="1784195" y="33453"/>
                </a:cubicBezTo>
                <a:cubicBezTo>
                  <a:pt x="1802780" y="37170"/>
                  <a:pt x="1821665" y="39618"/>
                  <a:pt x="1839951" y="44605"/>
                </a:cubicBezTo>
                <a:cubicBezTo>
                  <a:pt x="1862631" y="50791"/>
                  <a:pt x="1906858" y="66907"/>
                  <a:pt x="1906858" y="66907"/>
                </a:cubicBezTo>
                <a:cubicBezTo>
                  <a:pt x="1925443" y="85492"/>
                  <a:pt x="1954302" y="97728"/>
                  <a:pt x="1962614" y="122663"/>
                </a:cubicBezTo>
                <a:cubicBezTo>
                  <a:pt x="1966331" y="133814"/>
                  <a:pt x="1966713" y="146713"/>
                  <a:pt x="1973766" y="156117"/>
                </a:cubicBezTo>
                <a:cubicBezTo>
                  <a:pt x="1989536" y="177144"/>
                  <a:pt x="2029522" y="211873"/>
                  <a:pt x="2029522" y="211873"/>
                </a:cubicBezTo>
                <a:cubicBezTo>
                  <a:pt x="2033239" y="223024"/>
                  <a:pt x="2034965" y="235052"/>
                  <a:pt x="2040673" y="245327"/>
                </a:cubicBezTo>
                <a:cubicBezTo>
                  <a:pt x="2053690" y="268758"/>
                  <a:pt x="2085278" y="312234"/>
                  <a:pt x="2085278" y="312234"/>
                </a:cubicBezTo>
                <a:cubicBezTo>
                  <a:pt x="2092712" y="334536"/>
                  <a:pt x="2101878" y="356334"/>
                  <a:pt x="2107580" y="379141"/>
                </a:cubicBezTo>
                <a:cubicBezTo>
                  <a:pt x="2115014" y="408878"/>
                  <a:pt x="2120190" y="439272"/>
                  <a:pt x="2129883" y="468351"/>
                </a:cubicBezTo>
                <a:cubicBezTo>
                  <a:pt x="2153021" y="537768"/>
                  <a:pt x="2138727" y="490273"/>
                  <a:pt x="2163336" y="613317"/>
                </a:cubicBezTo>
                <a:cubicBezTo>
                  <a:pt x="2167053" y="631902"/>
                  <a:pt x="2171808" y="650310"/>
                  <a:pt x="2174488" y="669073"/>
                </a:cubicBezTo>
                <a:cubicBezTo>
                  <a:pt x="2179843" y="706560"/>
                  <a:pt x="2189055" y="775361"/>
                  <a:pt x="2196790" y="814039"/>
                </a:cubicBezTo>
                <a:cubicBezTo>
                  <a:pt x="2199796" y="829067"/>
                  <a:pt x="2204935" y="843616"/>
                  <a:pt x="2207941" y="858644"/>
                </a:cubicBezTo>
                <a:cubicBezTo>
                  <a:pt x="2217887" y="908375"/>
                  <a:pt x="2218280" y="933450"/>
                  <a:pt x="2230244" y="981307"/>
                </a:cubicBezTo>
                <a:cubicBezTo>
                  <a:pt x="2233095" y="992711"/>
                  <a:pt x="2238166" y="1003459"/>
                  <a:pt x="2241395" y="1014761"/>
                </a:cubicBezTo>
                <a:cubicBezTo>
                  <a:pt x="2255054" y="1062569"/>
                  <a:pt x="2261189" y="1111919"/>
                  <a:pt x="2274849" y="1159727"/>
                </a:cubicBezTo>
                <a:cubicBezTo>
                  <a:pt x="2278078" y="1171029"/>
                  <a:pt x="2281370" y="1182376"/>
                  <a:pt x="2286000" y="1193180"/>
                </a:cubicBezTo>
                <a:cubicBezTo>
                  <a:pt x="2299200" y="1223980"/>
                  <a:pt x="2333086" y="1284871"/>
                  <a:pt x="2352907" y="1304692"/>
                </a:cubicBezTo>
                <a:lnTo>
                  <a:pt x="2397512" y="1349297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02A7B7C5-4B8A-3C42-8E2B-328A333A2DE1}"/>
              </a:ext>
            </a:extLst>
          </p:cNvPr>
          <p:cNvCxnSpPr>
            <a:cxnSpLocks/>
          </p:cNvCxnSpPr>
          <p:nvPr/>
        </p:nvCxnSpPr>
        <p:spPr>
          <a:xfrm>
            <a:off x="6735334" y="2955073"/>
            <a:ext cx="1209956" cy="0"/>
          </a:xfrm>
          <a:prstGeom prst="line">
            <a:avLst/>
          </a:prstGeom>
          <a:ln w="28575">
            <a:solidFill>
              <a:srgbClr val="FCDD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7F28BBFC-E015-C74C-9F52-9E37A9BA5E63}"/>
              </a:ext>
            </a:extLst>
          </p:cNvPr>
          <p:cNvCxnSpPr/>
          <p:nvPr/>
        </p:nvCxnSpPr>
        <p:spPr>
          <a:xfrm>
            <a:off x="7772395" y="2670281"/>
            <a:ext cx="0" cy="284792"/>
          </a:xfrm>
          <a:prstGeom prst="straightConnector1">
            <a:avLst/>
          </a:prstGeom>
          <a:ln w="28575">
            <a:solidFill>
              <a:srgbClr val="FCDD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9C791A82-6DD6-8645-A014-B7A8720EDB63}"/>
              </a:ext>
            </a:extLst>
          </p:cNvPr>
          <p:cNvCxnSpPr>
            <a:cxnSpLocks/>
          </p:cNvCxnSpPr>
          <p:nvPr/>
        </p:nvCxnSpPr>
        <p:spPr>
          <a:xfrm flipV="1">
            <a:off x="7794697" y="3817100"/>
            <a:ext cx="0" cy="253128"/>
          </a:xfrm>
          <a:prstGeom prst="straightConnector1">
            <a:avLst/>
          </a:prstGeom>
          <a:ln w="28575">
            <a:solidFill>
              <a:srgbClr val="FCDD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BB56BFD3-32A7-D941-8FA8-38299B9A97A6}"/>
              </a:ext>
            </a:extLst>
          </p:cNvPr>
          <p:cNvSpPr txBox="1"/>
          <p:nvPr/>
        </p:nvSpPr>
        <p:spPr>
          <a:xfrm>
            <a:off x="7537580" y="3060734"/>
            <a:ext cx="50866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FDDD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kumimoji="1" lang="zh-CN" altLang="en-US" sz="3600" b="1" dirty="0">
              <a:solidFill>
                <a:srgbClr val="FDDD0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B915B547-5506-9342-8B5B-5F76C59DCF34}"/>
              </a:ext>
            </a:extLst>
          </p:cNvPr>
          <p:cNvCxnSpPr>
            <a:cxnSpLocks/>
          </p:cNvCxnSpPr>
          <p:nvPr/>
        </p:nvCxnSpPr>
        <p:spPr>
          <a:xfrm>
            <a:off x="5705733" y="2491861"/>
            <a:ext cx="0" cy="460206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54260A4C-F2A2-BF4E-A2EB-490692A8F5BE}"/>
              </a:ext>
            </a:extLst>
          </p:cNvPr>
          <p:cNvCxnSpPr>
            <a:cxnSpLocks/>
          </p:cNvCxnSpPr>
          <p:nvPr/>
        </p:nvCxnSpPr>
        <p:spPr>
          <a:xfrm>
            <a:off x="7140523" y="2500362"/>
            <a:ext cx="0" cy="460206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B59CA144-A397-9340-8C2D-97C3DE88F449}"/>
              </a:ext>
            </a:extLst>
          </p:cNvPr>
          <p:cNvCxnSpPr>
            <a:cxnSpLocks/>
          </p:cNvCxnSpPr>
          <p:nvPr/>
        </p:nvCxnSpPr>
        <p:spPr>
          <a:xfrm flipH="1">
            <a:off x="5716888" y="2721964"/>
            <a:ext cx="505490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CA4ACCF5-0CED-0C4B-9229-AA97F5099229}"/>
              </a:ext>
            </a:extLst>
          </p:cNvPr>
          <p:cNvCxnSpPr>
            <a:cxnSpLocks/>
          </p:cNvCxnSpPr>
          <p:nvPr/>
        </p:nvCxnSpPr>
        <p:spPr>
          <a:xfrm>
            <a:off x="6579245" y="2716664"/>
            <a:ext cx="561278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5E8DF45-60B2-DD46-8A81-48AA0B8A827E}"/>
              </a:ext>
            </a:extLst>
          </p:cNvPr>
          <p:cNvSpPr txBox="1"/>
          <p:nvPr/>
        </p:nvSpPr>
        <p:spPr>
          <a:xfrm>
            <a:off x="6174928" y="2285602"/>
            <a:ext cx="50866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A9D18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zh-CN" altLang="en-US" sz="3600" b="1" dirty="0">
              <a:solidFill>
                <a:srgbClr val="A9D18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B9F54C25-204A-AF4D-95E9-417F5721959A}"/>
                  </a:ext>
                </a:extLst>
              </p:cNvPr>
              <p:cNvSpPr txBox="1"/>
              <p:nvPr/>
            </p:nvSpPr>
            <p:spPr>
              <a:xfrm>
                <a:off x="6080379" y="2815782"/>
                <a:ext cx="63055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B9F54C25-204A-AF4D-95E9-417F57219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379" y="2815782"/>
                <a:ext cx="630557" cy="518604"/>
              </a:xfrm>
              <a:prstGeom prst="rect">
                <a:avLst/>
              </a:prstGeom>
              <a:blipFill>
                <a:blip r:embed="rId4"/>
                <a:stretch>
                  <a:fillRect l="-11765" t="-4762" r="-7843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968ECA1C-0622-8A42-BD6F-CEF0F5D85FAD}"/>
              </a:ext>
            </a:extLst>
          </p:cNvPr>
          <p:cNvCxnSpPr>
            <a:cxnSpLocks/>
          </p:cNvCxnSpPr>
          <p:nvPr/>
        </p:nvCxnSpPr>
        <p:spPr>
          <a:xfrm flipH="1">
            <a:off x="5693532" y="2949417"/>
            <a:ext cx="12205" cy="1529157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2B0E50FB-43EF-DD46-A05B-928FAE69B274}"/>
              </a:ext>
            </a:extLst>
          </p:cNvPr>
          <p:cNvCxnSpPr>
            <a:cxnSpLocks/>
          </p:cNvCxnSpPr>
          <p:nvPr/>
        </p:nvCxnSpPr>
        <p:spPr>
          <a:xfrm>
            <a:off x="5077892" y="4268454"/>
            <a:ext cx="280639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8E57837-C9E3-2049-A086-45A6C693B3E7}"/>
              </a:ext>
            </a:extLst>
          </p:cNvPr>
          <p:cNvCxnSpPr>
            <a:cxnSpLocks/>
          </p:cNvCxnSpPr>
          <p:nvPr/>
        </p:nvCxnSpPr>
        <p:spPr>
          <a:xfrm flipH="1">
            <a:off x="5693532" y="4281375"/>
            <a:ext cx="310003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B2349B4A-2622-B24C-8E7C-F746CDC0A318}"/>
              </a:ext>
            </a:extLst>
          </p:cNvPr>
          <p:cNvSpPr txBox="1"/>
          <p:nvPr/>
        </p:nvSpPr>
        <p:spPr>
          <a:xfrm>
            <a:off x="5254789" y="4084090"/>
            <a:ext cx="50866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rgbClr val="8FAA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𝛗</a:t>
            </a:r>
            <a:endParaRPr kumimoji="1" lang="en-US" altLang="zh-CN" sz="3600" b="1" dirty="0">
              <a:solidFill>
                <a:srgbClr val="8FAAD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F4A08E6-D470-7640-8C6D-BD70C1A8044E}"/>
              </a:ext>
            </a:extLst>
          </p:cNvPr>
          <p:cNvSpPr txBox="1"/>
          <p:nvPr/>
        </p:nvSpPr>
        <p:spPr>
          <a:xfrm>
            <a:off x="1142439" y="5059645"/>
            <a:ext cx="29358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1E5E"/>
                </a:solidFill>
                <a:latin typeface="ArialMT"/>
              </a:rPr>
              <a:t>Frequency</a:t>
            </a:r>
            <a:r>
              <a:rPr lang="zh-CN" altLang="en-US" sz="2400" b="1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400" b="1" dirty="0">
                <a:solidFill>
                  <a:srgbClr val="001E5E"/>
                </a:solidFill>
                <a:latin typeface="ArialMT"/>
              </a:rPr>
              <a:t>Domain</a:t>
            </a:r>
            <a:endParaRPr lang="zh-CN" altLang="en-US" sz="2400" b="1" dirty="0"/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D4F81CED-8B15-CF46-AADD-80748D8F54AC}"/>
              </a:ext>
            </a:extLst>
          </p:cNvPr>
          <p:cNvCxnSpPr>
            <a:cxnSpLocks/>
          </p:cNvCxnSpPr>
          <p:nvPr/>
        </p:nvCxnSpPr>
        <p:spPr>
          <a:xfrm>
            <a:off x="4501729" y="6271025"/>
            <a:ext cx="29358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9C0D26F8-A3E5-184B-8A8F-C0B543CBC632}"/>
              </a:ext>
            </a:extLst>
          </p:cNvPr>
          <p:cNvCxnSpPr>
            <a:cxnSpLocks/>
          </p:cNvCxnSpPr>
          <p:nvPr/>
        </p:nvCxnSpPr>
        <p:spPr>
          <a:xfrm flipV="1">
            <a:off x="4780682" y="5086814"/>
            <a:ext cx="0" cy="14366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2607FC1E-B8A0-DE45-8CEB-391B8639EB6C}"/>
                  </a:ext>
                </a:extLst>
              </p:cNvPr>
              <p:cNvSpPr txBox="1"/>
              <p:nvPr/>
            </p:nvSpPr>
            <p:spPr>
              <a:xfrm>
                <a:off x="4078246" y="4834427"/>
                <a:ext cx="10916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Amplitude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2607FC1E-B8A0-DE45-8CEB-391B8639E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246" y="4834427"/>
                <a:ext cx="1091646" cy="276999"/>
              </a:xfrm>
              <a:prstGeom prst="rect">
                <a:avLst/>
              </a:prstGeom>
              <a:blipFill>
                <a:blip r:embed="rId5"/>
                <a:stretch>
                  <a:fillRect l="-8046" r="-689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90FDE17-39A4-824E-818D-C48119D88576}"/>
                  </a:ext>
                </a:extLst>
              </p:cNvPr>
              <p:cNvSpPr txBox="1"/>
              <p:nvPr/>
            </p:nvSpPr>
            <p:spPr>
              <a:xfrm>
                <a:off x="5393966" y="6296478"/>
                <a:ext cx="3694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90FDE17-39A4-824E-818D-C48119D88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66" y="6296478"/>
                <a:ext cx="369490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17AF23C1-F96F-6D4F-AF38-FB346A78C728}"/>
              </a:ext>
            </a:extLst>
          </p:cNvPr>
          <p:cNvCxnSpPr>
            <a:cxnSpLocks/>
          </p:cNvCxnSpPr>
          <p:nvPr/>
        </p:nvCxnSpPr>
        <p:spPr>
          <a:xfrm flipH="1">
            <a:off x="5578061" y="5670648"/>
            <a:ext cx="650" cy="6151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8B0C9E91-2013-614B-B453-ACD2A9DDB051}"/>
              </a:ext>
            </a:extLst>
          </p:cNvPr>
          <p:cNvCxnSpPr>
            <a:cxnSpLocks/>
          </p:cNvCxnSpPr>
          <p:nvPr/>
        </p:nvCxnSpPr>
        <p:spPr>
          <a:xfrm>
            <a:off x="8217831" y="6256042"/>
            <a:ext cx="29358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A139111C-BECC-0E48-9BFB-A116AD2B7BE0}"/>
              </a:ext>
            </a:extLst>
          </p:cNvPr>
          <p:cNvCxnSpPr>
            <a:cxnSpLocks/>
          </p:cNvCxnSpPr>
          <p:nvPr/>
        </p:nvCxnSpPr>
        <p:spPr>
          <a:xfrm flipV="1">
            <a:off x="8496784" y="5071831"/>
            <a:ext cx="0" cy="14366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392D259C-E1DD-E748-A72E-6793FBB6744E}"/>
                  </a:ext>
                </a:extLst>
              </p:cNvPr>
              <p:cNvSpPr txBox="1"/>
              <p:nvPr/>
            </p:nvSpPr>
            <p:spPr>
              <a:xfrm>
                <a:off x="7794348" y="4819444"/>
                <a:ext cx="6347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Phase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392D259C-E1DD-E748-A72E-6793FBB67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348" y="4819444"/>
                <a:ext cx="634789" cy="276999"/>
              </a:xfrm>
              <a:prstGeom prst="rect">
                <a:avLst/>
              </a:prstGeom>
              <a:blipFill>
                <a:blip r:embed="rId7"/>
                <a:stretch>
                  <a:fillRect l="-7843" r="-9804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E6E5E80F-D676-B044-A688-02113664DCB2}"/>
                  </a:ext>
                </a:extLst>
              </p:cNvPr>
              <p:cNvSpPr txBox="1"/>
              <p:nvPr/>
            </p:nvSpPr>
            <p:spPr>
              <a:xfrm>
                <a:off x="9110068" y="6281495"/>
                <a:ext cx="3694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E6E5E80F-D676-B044-A688-02113664D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0068" y="6281495"/>
                <a:ext cx="36949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5B3BCECD-9613-944D-9C7B-C801F743348D}"/>
              </a:ext>
            </a:extLst>
          </p:cNvPr>
          <p:cNvCxnSpPr>
            <a:cxnSpLocks/>
          </p:cNvCxnSpPr>
          <p:nvPr/>
        </p:nvCxnSpPr>
        <p:spPr>
          <a:xfrm flipH="1">
            <a:off x="9294163" y="5928011"/>
            <a:ext cx="649" cy="3427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D1573CFB-49A7-AB4C-8A9C-49663FBC23C7}"/>
                  </a:ext>
                </a:extLst>
              </p:cNvPr>
              <p:cNvSpPr txBox="1"/>
              <p:nvPr/>
            </p:nvSpPr>
            <p:spPr>
              <a:xfrm>
                <a:off x="4106459" y="5454992"/>
                <a:ext cx="4543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0" smtClean="0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D1573CFB-49A7-AB4C-8A9C-49663FBC2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459" y="5454992"/>
                <a:ext cx="454388" cy="523220"/>
              </a:xfrm>
              <a:prstGeom prst="rect">
                <a:avLst/>
              </a:prstGeom>
              <a:blipFill>
                <a:blip r:embed="rId9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6BA5862-D6F1-D84E-9E8D-D57D07AAFFE4}"/>
                  </a:ext>
                </a:extLst>
              </p:cNvPr>
              <p:cNvSpPr txBox="1"/>
              <p:nvPr/>
            </p:nvSpPr>
            <p:spPr>
              <a:xfrm>
                <a:off x="7908208" y="5404791"/>
                <a:ext cx="4543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0" smtClean="0">
                          <a:latin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6BA5862-D6F1-D84E-9E8D-D57D07AA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208" y="5404791"/>
                <a:ext cx="454388" cy="523220"/>
              </a:xfrm>
              <a:prstGeom prst="rect">
                <a:avLst/>
              </a:prstGeom>
              <a:blipFill>
                <a:blip r:embed="rId10"/>
                <a:stretch>
                  <a:fillRect l="-5405" r="-1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3CC30C29-42D0-D047-A43E-D4B1BCF4C8D6}"/>
              </a:ext>
            </a:extLst>
          </p:cNvPr>
          <p:cNvCxnSpPr>
            <a:cxnSpLocks/>
          </p:cNvCxnSpPr>
          <p:nvPr/>
        </p:nvCxnSpPr>
        <p:spPr>
          <a:xfrm>
            <a:off x="5839280" y="5805138"/>
            <a:ext cx="0" cy="476357"/>
          </a:xfrm>
          <a:prstGeom prst="line">
            <a:avLst/>
          </a:prstGeom>
          <a:ln w="28575">
            <a:solidFill>
              <a:srgbClr val="EA9B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5E8EB44A-393D-604A-A1EA-40B64A5DA62C}"/>
              </a:ext>
            </a:extLst>
          </p:cNvPr>
          <p:cNvCxnSpPr>
            <a:cxnSpLocks/>
          </p:cNvCxnSpPr>
          <p:nvPr/>
        </p:nvCxnSpPr>
        <p:spPr>
          <a:xfrm>
            <a:off x="6080379" y="5978212"/>
            <a:ext cx="0" cy="303283"/>
          </a:xfrm>
          <a:prstGeom prst="line">
            <a:avLst/>
          </a:prstGeom>
          <a:ln w="28575">
            <a:solidFill>
              <a:srgbClr val="EA9B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4915A26B-2A3A-7647-97E4-38FBCCE1E69C}"/>
              </a:ext>
            </a:extLst>
          </p:cNvPr>
          <p:cNvCxnSpPr>
            <a:cxnSpLocks/>
          </p:cNvCxnSpPr>
          <p:nvPr/>
        </p:nvCxnSpPr>
        <p:spPr>
          <a:xfrm>
            <a:off x="6321985" y="6065949"/>
            <a:ext cx="0" cy="215638"/>
          </a:xfrm>
          <a:prstGeom prst="line">
            <a:avLst/>
          </a:prstGeom>
          <a:ln w="28575">
            <a:solidFill>
              <a:srgbClr val="EA9B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84AE436A-D864-9C49-8C24-41002324B0BB}"/>
              </a:ext>
            </a:extLst>
          </p:cNvPr>
          <p:cNvCxnSpPr>
            <a:cxnSpLocks/>
          </p:cNvCxnSpPr>
          <p:nvPr/>
        </p:nvCxnSpPr>
        <p:spPr>
          <a:xfrm>
            <a:off x="6541291" y="6162617"/>
            <a:ext cx="1" cy="115256"/>
          </a:xfrm>
          <a:prstGeom prst="line">
            <a:avLst/>
          </a:prstGeom>
          <a:ln w="28575">
            <a:solidFill>
              <a:srgbClr val="EA9B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DEE3A992-4ABF-584B-90C3-17DA22D814F2}"/>
              </a:ext>
            </a:extLst>
          </p:cNvPr>
          <p:cNvCxnSpPr>
            <a:cxnSpLocks/>
          </p:cNvCxnSpPr>
          <p:nvPr/>
        </p:nvCxnSpPr>
        <p:spPr>
          <a:xfrm flipH="1">
            <a:off x="6692869" y="6270413"/>
            <a:ext cx="822" cy="253050"/>
          </a:xfrm>
          <a:prstGeom prst="line">
            <a:avLst/>
          </a:prstGeom>
          <a:ln w="28575">
            <a:solidFill>
              <a:srgbClr val="EA9B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DE91424D-A9C6-F44A-8C36-8B72D6581E51}"/>
              </a:ext>
            </a:extLst>
          </p:cNvPr>
          <p:cNvCxnSpPr>
            <a:cxnSpLocks/>
          </p:cNvCxnSpPr>
          <p:nvPr/>
        </p:nvCxnSpPr>
        <p:spPr>
          <a:xfrm>
            <a:off x="6899350" y="6270413"/>
            <a:ext cx="0" cy="395397"/>
          </a:xfrm>
          <a:prstGeom prst="line">
            <a:avLst/>
          </a:prstGeom>
          <a:ln w="28575">
            <a:solidFill>
              <a:srgbClr val="EA9B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A9D8C90A-A09D-804A-A18B-118FD308148F}"/>
              </a:ext>
            </a:extLst>
          </p:cNvPr>
          <p:cNvCxnSpPr>
            <a:cxnSpLocks/>
          </p:cNvCxnSpPr>
          <p:nvPr/>
        </p:nvCxnSpPr>
        <p:spPr>
          <a:xfrm>
            <a:off x="9527637" y="5716602"/>
            <a:ext cx="0" cy="549910"/>
          </a:xfrm>
          <a:prstGeom prst="line">
            <a:avLst/>
          </a:prstGeom>
          <a:ln w="28575">
            <a:solidFill>
              <a:srgbClr val="EA9B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连接符 97">
            <a:extLst>
              <a:ext uri="{FF2B5EF4-FFF2-40B4-BE49-F238E27FC236}">
                <a16:creationId xmlns:a16="http://schemas.microsoft.com/office/drawing/2014/main" id="{E846F357-A6F7-4B4F-A25A-0AB8087C7AAE}"/>
              </a:ext>
            </a:extLst>
          </p:cNvPr>
          <p:cNvCxnSpPr>
            <a:cxnSpLocks/>
          </p:cNvCxnSpPr>
          <p:nvPr/>
        </p:nvCxnSpPr>
        <p:spPr>
          <a:xfrm>
            <a:off x="9780398" y="5510159"/>
            <a:ext cx="0" cy="756563"/>
          </a:xfrm>
          <a:prstGeom prst="line">
            <a:avLst/>
          </a:prstGeom>
          <a:ln w="28575">
            <a:solidFill>
              <a:srgbClr val="EA9B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4286BFE3-6BDF-7D4D-AB6C-0CDDA859581B}"/>
              </a:ext>
            </a:extLst>
          </p:cNvPr>
          <p:cNvCxnSpPr>
            <a:cxnSpLocks/>
          </p:cNvCxnSpPr>
          <p:nvPr/>
        </p:nvCxnSpPr>
        <p:spPr>
          <a:xfrm>
            <a:off x="10033159" y="5290477"/>
            <a:ext cx="0" cy="976035"/>
          </a:xfrm>
          <a:prstGeom prst="line">
            <a:avLst/>
          </a:prstGeom>
          <a:ln w="28575">
            <a:solidFill>
              <a:srgbClr val="EA9B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91BCFAA3-D108-BB41-94FB-A7789A7B3714}"/>
              </a:ext>
            </a:extLst>
          </p:cNvPr>
          <p:cNvCxnSpPr>
            <a:cxnSpLocks/>
          </p:cNvCxnSpPr>
          <p:nvPr/>
        </p:nvCxnSpPr>
        <p:spPr>
          <a:xfrm>
            <a:off x="10285921" y="5768024"/>
            <a:ext cx="0" cy="488018"/>
          </a:xfrm>
          <a:prstGeom prst="line">
            <a:avLst/>
          </a:prstGeom>
          <a:ln w="28575">
            <a:solidFill>
              <a:srgbClr val="EA9B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817CF234-4998-694B-B1E5-0B25E63B74DC}"/>
              </a:ext>
            </a:extLst>
          </p:cNvPr>
          <p:cNvCxnSpPr>
            <a:cxnSpLocks/>
          </p:cNvCxnSpPr>
          <p:nvPr/>
        </p:nvCxnSpPr>
        <p:spPr>
          <a:xfrm>
            <a:off x="10542520" y="6256042"/>
            <a:ext cx="0" cy="267421"/>
          </a:xfrm>
          <a:prstGeom prst="line">
            <a:avLst/>
          </a:prstGeom>
          <a:ln w="28575">
            <a:solidFill>
              <a:srgbClr val="EA9B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85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2" grpId="0"/>
      <p:bldP spid="53" grpId="0"/>
      <p:bldP spid="61" grpId="0"/>
      <p:bldP spid="62" grpId="1"/>
      <p:bldP spid="67" grpId="1"/>
      <p:bldP spid="69" grpId="0"/>
      <p:bldP spid="74" grpId="1"/>
      <p:bldP spid="75" grpId="0"/>
      <p:bldP spid="78" grpId="0"/>
      <p:bldP spid="7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773CD9-A3CF-8846-A934-E5F72213407A}"/>
              </a:ext>
            </a:extLst>
          </p:cNvPr>
          <p:cNvSpPr txBox="1"/>
          <p:nvPr/>
        </p:nvSpPr>
        <p:spPr>
          <a:xfrm>
            <a:off x="248428" y="167032"/>
            <a:ext cx="5516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.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Fourier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Transform</a:t>
            </a:r>
            <a:endParaRPr lang="en-GB" altLang="zh-CN" sz="4000" dirty="0">
              <a:effectLst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0A2EC7-13D5-DD43-8880-C44E825EF8F8}"/>
              </a:ext>
            </a:extLst>
          </p:cNvPr>
          <p:cNvSpPr txBox="1"/>
          <p:nvPr/>
        </p:nvSpPr>
        <p:spPr>
          <a:xfrm>
            <a:off x="248430" y="874918"/>
            <a:ext cx="3641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.1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A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Different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View</a:t>
            </a:r>
            <a:endParaRPr lang="en-US" altLang="zh-CN" sz="2800" b="1" dirty="0">
              <a:solidFill>
                <a:srgbClr val="001E5E"/>
              </a:solidFill>
              <a:effectLst/>
              <a:latin typeface="Poppins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DE4C88-D0D4-3246-B823-51D483C57926}"/>
              </a:ext>
            </a:extLst>
          </p:cNvPr>
          <p:cNvSpPr txBox="1"/>
          <p:nvPr/>
        </p:nvSpPr>
        <p:spPr>
          <a:xfrm>
            <a:off x="4711303" y="1403416"/>
            <a:ext cx="2769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More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general…</a:t>
            </a:r>
            <a:endParaRPr lang="zh-CN" altLang="en-US" sz="2800" dirty="0">
              <a:solidFill>
                <a:srgbClr val="001E5E"/>
              </a:solidFill>
              <a:latin typeface="Arial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628D29D-2DBD-9A4E-82CF-C199D6D9E58C}"/>
                  </a:ext>
                </a:extLst>
              </p:cNvPr>
              <p:cNvSpPr txBox="1"/>
              <p:nvPr/>
            </p:nvSpPr>
            <p:spPr>
              <a:xfrm>
                <a:off x="4408461" y="2119786"/>
                <a:ext cx="5217582" cy="755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𝜋𝜔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𝜋𝜔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628D29D-2DBD-9A4E-82CF-C199D6D9E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461" y="2119786"/>
                <a:ext cx="5217582" cy="755271"/>
              </a:xfrm>
              <a:prstGeom prst="rect">
                <a:avLst/>
              </a:prstGeom>
              <a:blipFill>
                <a:blip r:embed="rId2"/>
                <a:stretch>
                  <a:fillRect l="-1217" t="-143333" b="-2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3E1E287C-AC19-834E-8E17-7A56703D3C7A}"/>
              </a:ext>
            </a:extLst>
          </p:cNvPr>
          <p:cNvSpPr txBox="1"/>
          <p:nvPr/>
        </p:nvSpPr>
        <p:spPr>
          <a:xfrm>
            <a:off x="2433463" y="2270468"/>
            <a:ext cx="1617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1E5E"/>
                </a:solidFill>
                <a:latin typeface="ArialMT"/>
              </a:rPr>
              <a:t>We</a:t>
            </a:r>
            <a:r>
              <a:rPr lang="zh-CN" altLang="en-US" sz="1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1800" dirty="0">
                <a:solidFill>
                  <a:srgbClr val="001E5E"/>
                </a:solidFill>
                <a:latin typeface="ArialMT"/>
              </a:rPr>
              <a:t>can</a:t>
            </a:r>
            <a:r>
              <a:rPr lang="zh-CN" altLang="en-US" sz="1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1800" dirty="0">
                <a:solidFill>
                  <a:srgbClr val="001E5E"/>
                </a:solidFill>
                <a:latin typeface="ArialMT"/>
              </a:rPr>
              <a:t>write</a:t>
            </a:r>
            <a:r>
              <a:rPr lang="en-US" altLang="zh-CN" dirty="0">
                <a:solidFill>
                  <a:srgbClr val="001E5E"/>
                </a:solidFill>
                <a:latin typeface="ArialMT"/>
              </a:rPr>
              <a:t>:</a:t>
            </a:r>
            <a:r>
              <a:rPr lang="zh-CN" altLang="en-US" dirty="0">
                <a:solidFill>
                  <a:srgbClr val="001E5E"/>
                </a:solidFill>
                <a:latin typeface="ArialMT"/>
              </a:rPr>
              <a:t>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C7EC54-9B1A-7440-8402-EA96582B8C01}"/>
              </a:ext>
            </a:extLst>
          </p:cNvPr>
          <p:cNvSpPr/>
          <p:nvPr/>
        </p:nvSpPr>
        <p:spPr>
          <a:xfrm>
            <a:off x="5688419" y="2270468"/>
            <a:ext cx="584790" cy="472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D896CFA-E0FC-CB4E-9708-BB38E890D273}"/>
                  </a:ext>
                </a:extLst>
              </p:cNvPr>
              <p:cNvSpPr txBox="1"/>
              <p:nvPr/>
            </p:nvSpPr>
            <p:spPr>
              <a:xfrm>
                <a:off x="3889561" y="2999020"/>
                <a:ext cx="44792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1E5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1E5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rgbClr val="001E5E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represents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the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amplitude.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But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phase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information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is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needed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in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this</a:t>
                </a:r>
                <a:r>
                  <a:rPr lang="zh-CN" altLang="en-US" dirty="0">
                    <a:solidFill>
                      <a:srgbClr val="001E5E"/>
                    </a:solidFill>
                    <a:latin typeface="ArialMT"/>
                  </a:rPr>
                  <a:t> </a:t>
                </a:r>
                <a:r>
                  <a:rPr lang="en-US" altLang="zh-CN" dirty="0">
                    <a:solidFill>
                      <a:srgbClr val="001E5E"/>
                    </a:solidFill>
                    <a:latin typeface="ArialMT"/>
                  </a:rPr>
                  <a:t>equation.</a:t>
                </a:r>
                <a:endParaRPr lang="zh-CN" altLang="en-US" dirty="0">
                  <a:solidFill>
                    <a:srgbClr val="001E5E"/>
                  </a:solidFill>
                  <a:latin typeface="ArialMT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D896CFA-E0FC-CB4E-9708-BB38E890D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561" y="2999020"/>
                <a:ext cx="4479278" cy="646331"/>
              </a:xfrm>
              <a:prstGeom prst="rect">
                <a:avLst/>
              </a:prstGeom>
              <a:blipFill>
                <a:blip r:embed="rId3"/>
                <a:stretch>
                  <a:fillRect l="-1130" t="-3846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468372A4-A5DF-8347-AEB0-EA810ED30193}"/>
              </a:ext>
            </a:extLst>
          </p:cNvPr>
          <p:cNvCxnSpPr/>
          <p:nvPr/>
        </p:nvCxnSpPr>
        <p:spPr>
          <a:xfrm>
            <a:off x="2733820" y="5454584"/>
            <a:ext cx="29358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D768FB04-9B02-E54A-BE12-FECEC97798A1}"/>
              </a:ext>
            </a:extLst>
          </p:cNvPr>
          <p:cNvCxnSpPr>
            <a:cxnSpLocks/>
          </p:cNvCxnSpPr>
          <p:nvPr/>
        </p:nvCxnSpPr>
        <p:spPr>
          <a:xfrm flipV="1">
            <a:off x="3012773" y="4270373"/>
            <a:ext cx="0" cy="21832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1C0AE5F6-2616-D84F-BB36-C31C29B4C423}"/>
                  </a:ext>
                </a:extLst>
              </p:cNvPr>
              <p:cNvSpPr txBox="1"/>
              <p:nvPr/>
            </p:nvSpPr>
            <p:spPr>
              <a:xfrm>
                <a:off x="1948379" y="3998872"/>
                <a:ext cx="10643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Imaginary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1C0AE5F6-2616-D84F-BB36-C31C29B4C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379" y="3998872"/>
                <a:ext cx="1064394" cy="276999"/>
              </a:xfrm>
              <a:prstGeom prst="rect">
                <a:avLst/>
              </a:prstGeom>
              <a:blipFill>
                <a:blip r:embed="rId4"/>
                <a:stretch>
                  <a:fillRect l="-7059" r="-5882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F84D6696-6F3C-CD4B-A702-457E1094B3DD}"/>
                  </a:ext>
                </a:extLst>
              </p:cNvPr>
              <p:cNvSpPr txBox="1"/>
              <p:nvPr/>
            </p:nvSpPr>
            <p:spPr>
              <a:xfrm>
                <a:off x="5669628" y="5538589"/>
                <a:ext cx="4792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Real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F84D6696-6F3C-CD4B-A702-457E1094B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28" y="5538589"/>
                <a:ext cx="479298" cy="276999"/>
              </a:xfrm>
              <a:prstGeom prst="rect">
                <a:avLst/>
              </a:prstGeom>
              <a:blipFill>
                <a:blip r:embed="rId5"/>
                <a:stretch>
                  <a:fillRect l="-10256" r="-10256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9417784-96CC-294B-B001-A69173616F52}"/>
              </a:ext>
            </a:extLst>
          </p:cNvPr>
          <p:cNvCxnSpPr/>
          <p:nvPr/>
        </p:nvCxnSpPr>
        <p:spPr>
          <a:xfrm flipV="1">
            <a:off x="3012773" y="4674022"/>
            <a:ext cx="1138944" cy="78056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弧 9">
            <a:extLst>
              <a:ext uri="{FF2B5EF4-FFF2-40B4-BE49-F238E27FC236}">
                <a16:creationId xmlns:a16="http://schemas.microsoft.com/office/drawing/2014/main" id="{F7A40E83-44B5-8142-9D9E-79857E50CD08}"/>
              </a:ext>
            </a:extLst>
          </p:cNvPr>
          <p:cNvSpPr/>
          <p:nvPr/>
        </p:nvSpPr>
        <p:spPr>
          <a:xfrm>
            <a:off x="2648271" y="4997385"/>
            <a:ext cx="914400" cy="914400"/>
          </a:xfrm>
          <a:prstGeom prst="arc">
            <a:avLst>
              <a:gd name="adj1" fmla="val 19003636"/>
              <a:gd name="adj2" fmla="val 0"/>
            </a:avLst>
          </a:prstGeom>
          <a:ln w="19050">
            <a:solidFill>
              <a:srgbClr val="FF01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15F7F40-54FF-904F-9259-31B3F432DE12}"/>
                  </a:ext>
                </a:extLst>
              </p:cNvPr>
              <p:cNvSpPr txBox="1"/>
              <p:nvPr/>
            </p:nvSpPr>
            <p:spPr>
              <a:xfrm>
                <a:off x="3582245" y="5076546"/>
                <a:ext cx="10180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800" b="1" i="0" smtClean="0">
                        <a:latin typeface="Cambria Math" panose="02040503050406030204" pitchFamily="18" charset="0"/>
                      </a:rPr>
                      <m:t>𝚽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phase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15F7F40-54FF-904F-9259-31B3F432D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45" y="5076546"/>
                <a:ext cx="1018067" cy="369332"/>
              </a:xfrm>
              <a:prstGeom prst="rect">
                <a:avLst/>
              </a:prstGeom>
              <a:blipFill>
                <a:blip r:embed="rId6"/>
                <a:stretch>
                  <a:fillRect t="-6667" r="-1235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5F3295C-50AC-744B-84C4-A102E3ED1B4B}"/>
                  </a:ext>
                </a:extLst>
              </p:cNvPr>
              <p:cNvSpPr txBox="1"/>
              <p:nvPr/>
            </p:nvSpPr>
            <p:spPr>
              <a:xfrm>
                <a:off x="2052104" y="4752144"/>
                <a:ext cx="13577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8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amplitude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5F3295C-50AC-744B-84C4-A102E3ED1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04" y="4752144"/>
                <a:ext cx="1357716" cy="369332"/>
              </a:xfrm>
              <a:prstGeom prst="rect">
                <a:avLst/>
              </a:prstGeom>
              <a:blipFill>
                <a:blip r:embed="rId7"/>
                <a:stretch>
                  <a:fillRect t="-6667" r="-2778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左大括号 13">
            <a:extLst>
              <a:ext uri="{FF2B5EF4-FFF2-40B4-BE49-F238E27FC236}">
                <a16:creationId xmlns:a16="http://schemas.microsoft.com/office/drawing/2014/main" id="{3DA2A04F-9E78-A949-9114-4B3D43C9C025}"/>
              </a:ext>
            </a:extLst>
          </p:cNvPr>
          <p:cNvSpPr/>
          <p:nvPr/>
        </p:nvSpPr>
        <p:spPr>
          <a:xfrm rot="3321186">
            <a:off x="3390106" y="4319876"/>
            <a:ext cx="220797" cy="1283646"/>
          </a:xfrm>
          <a:prstGeom prst="leftBrace">
            <a:avLst>
              <a:gd name="adj1" fmla="val 30265"/>
              <a:gd name="adj2" fmla="val 50000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22F47E2-4399-B94A-8A1B-BA3CADEFACBC}"/>
              </a:ext>
            </a:extLst>
          </p:cNvPr>
          <p:cNvSpPr txBox="1"/>
          <p:nvPr/>
        </p:nvSpPr>
        <p:spPr>
          <a:xfrm>
            <a:off x="5765179" y="4121964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1E5E"/>
                </a:solidFill>
                <a:latin typeface="ArialMT"/>
              </a:rPr>
              <a:t>Based</a:t>
            </a:r>
            <a:r>
              <a:rPr lang="zh-CN" altLang="en-US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dirty="0">
                <a:solidFill>
                  <a:srgbClr val="001E5E"/>
                </a:solidFill>
                <a:latin typeface="ArialMT"/>
              </a:rPr>
              <a:t>on</a:t>
            </a:r>
            <a:r>
              <a:rPr lang="zh-CN" altLang="en-US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dirty="0">
                <a:solidFill>
                  <a:srgbClr val="001E5E"/>
                </a:solidFill>
                <a:latin typeface="ArialMT"/>
              </a:rPr>
              <a:t>Euler’s</a:t>
            </a:r>
            <a:r>
              <a:rPr lang="zh-CN" altLang="en-US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dirty="0">
                <a:solidFill>
                  <a:srgbClr val="001E5E"/>
                </a:solidFill>
                <a:latin typeface="ArialMT"/>
              </a:rPr>
              <a:t>equation,</a:t>
            </a:r>
            <a:r>
              <a:rPr lang="zh-CN" altLang="en-US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dirty="0">
                <a:solidFill>
                  <a:srgbClr val="001E5E"/>
                </a:solidFill>
                <a:latin typeface="ArialMT"/>
              </a:rPr>
              <a:t>we</a:t>
            </a:r>
            <a:r>
              <a:rPr lang="zh-CN" altLang="en-US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dirty="0">
                <a:solidFill>
                  <a:srgbClr val="001E5E"/>
                </a:solidFill>
                <a:latin typeface="ArialMT"/>
              </a:rPr>
              <a:t>can</a:t>
            </a:r>
            <a:r>
              <a:rPr lang="zh-CN" altLang="en-US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dirty="0">
                <a:solidFill>
                  <a:srgbClr val="001E5E"/>
                </a:solidFill>
                <a:latin typeface="ArialMT"/>
              </a:rPr>
              <a:t>use</a:t>
            </a:r>
            <a:r>
              <a:rPr lang="zh-CN" altLang="en-US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dirty="0">
                <a:solidFill>
                  <a:srgbClr val="001E5E"/>
                </a:solidFill>
                <a:latin typeface="ArialMT"/>
              </a:rPr>
              <a:t>a</a:t>
            </a:r>
            <a:r>
              <a:rPr lang="zh-CN" altLang="en-US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dirty="0">
                <a:solidFill>
                  <a:srgbClr val="001E5E"/>
                </a:solidFill>
                <a:latin typeface="ArialMT"/>
              </a:rPr>
              <a:t>complex</a:t>
            </a:r>
            <a:r>
              <a:rPr lang="zh-CN" altLang="en-US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dirty="0">
                <a:solidFill>
                  <a:srgbClr val="001E5E"/>
                </a:solidFill>
                <a:latin typeface="ArialMT"/>
              </a:rPr>
              <a:t>number</a:t>
            </a:r>
            <a:r>
              <a:rPr lang="zh-CN" altLang="en-US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dirty="0">
                <a:solidFill>
                  <a:srgbClr val="001E5E"/>
                </a:solidFill>
                <a:latin typeface="ArialMT"/>
              </a:rPr>
              <a:t>to</a:t>
            </a:r>
            <a:r>
              <a:rPr lang="zh-CN" altLang="en-US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dirty="0">
                <a:solidFill>
                  <a:srgbClr val="001E5E"/>
                </a:solidFill>
                <a:latin typeface="ArialMT"/>
              </a:rPr>
              <a:t>present</a:t>
            </a:r>
            <a:r>
              <a:rPr lang="zh-CN" altLang="en-US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dirty="0">
                <a:solidFill>
                  <a:srgbClr val="001E5E"/>
                </a:solidFill>
                <a:latin typeface="ArialMT"/>
              </a:rPr>
              <a:t>both</a:t>
            </a:r>
            <a:r>
              <a:rPr lang="zh-CN" altLang="en-US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dirty="0">
                <a:solidFill>
                  <a:srgbClr val="001E5E"/>
                </a:solidFill>
                <a:latin typeface="ArialMT"/>
              </a:rPr>
              <a:t>amplitude</a:t>
            </a:r>
            <a:r>
              <a:rPr lang="zh-CN" altLang="en-US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dirty="0">
                <a:solidFill>
                  <a:srgbClr val="001E5E"/>
                </a:solidFill>
                <a:latin typeface="ArialMT"/>
              </a:rPr>
              <a:t>and</a:t>
            </a:r>
            <a:r>
              <a:rPr lang="zh-CN" altLang="en-US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dirty="0">
                <a:solidFill>
                  <a:srgbClr val="001E5E"/>
                </a:solidFill>
                <a:latin typeface="ArialMT"/>
              </a:rPr>
              <a:t>phase.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3C0B311-EF4B-4848-A1E2-B4D8241CB2FA}"/>
                  </a:ext>
                </a:extLst>
              </p:cNvPr>
              <p:cNvSpPr txBox="1"/>
              <p:nvPr/>
            </p:nvSpPr>
            <p:spPr>
              <a:xfrm>
                <a:off x="6557900" y="5261212"/>
                <a:ext cx="4512329" cy="689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3C0B311-EF4B-4848-A1E2-B4D8241CB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00" y="5261212"/>
                <a:ext cx="4512329" cy="689932"/>
              </a:xfrm>
              <a:prstGeom prst="rect">
                <a:avLst/>
              </a:prstGeom>
              <a:blipFill>
                <a:blip r:embed="rId8"/>
                <a:stretch>
                  <a:fillRect l="-2528" t="-160000" b="-23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02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55" grpId="1"/>
      <p:bldP spid="56" grpId="1"/>
      <p:bldP spid="10" grpId="0" animBg="1"/>
      <p:bldP spid="58" grpId="0"/>
      <p:bldP spid="60" grpId="0"/>
      <p:bldP spid="14" grpId="0" animBg="1"/>
      <p:bldP spid="65" grpId="0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773CD9-A3CF-8846-A934-E5F72213407A}"/>
              </a:ext>
            </a:extLst>
          </p:cNvPr>
          <p:cNvSpPr txBox="1"/>
          <p:nvPr/>
        </p:nvSpPr>
        <p:spPr>
          <a:xfrm>
            <a:off x="248428" y="167032"/>
            <a:ext cx="5516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.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Fourier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Transform</a:t>
            </a:r>
            <a:endParaRPr lang="en-GB" altLang="zh-CN" sz="4000" dirty="0">
              <a:effectLst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0A2EC7-13D5-DD43-8880-C44E825EF8F8}"/>
              </a:ext>
            </a:extLst>
          </p:cNvPr>
          <p:cNvSpPr txBox="1"/>
          <p:nvPr/>
        </p:nvSpPr>
        <p:spPr>
          <a:xfrm>
            <a:off x="248430" y="874918"/>
            <a:ext cx="3641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.1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A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Different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View</a:t>
            </a:r>
            <a:endParaRPr lang="en-US" altLang="zh-CN" sz="2800" b="1" dirty="0">
              <a:solidFill>
                <a:srgbClr val="001E5E"/>
              </a:solidFill>
              <a:effectLst/>
              <a:latin typeface="Poppins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DE4C88-D0D4-3246-B823-51D483C57926}"/>
              </a:ext>
            </a:extLst>
          </p:cNvPr>
          <p:cNvSpPr txBox="1"/>
          <p:nvPr/>
        </p:nvSpPr>
        <p:spPr>
          <a:xfrm>
            <a:off x="3650445" y="1582804"/>
            <a:ext cx="4891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The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cases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mentioned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above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is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just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the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basic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idea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of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Fourier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Transform.</a:t>
            </a:r>
            <a:endParaRPr lang="zh-CN" altLang="en-US" sz="2000" dirty="0">
              <a:solidFill>
                <a:srgbClr val="001E5E"/>
              </a:solidFill>
              <a:latin typeface="ArialM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0E51607-5FC6-0D4F-983B-BC1F705A1441}"/>
              </a:ext>
            </a:extLst>
          </p:cNvPr>
          <p:cNvSpPr txBox="1"/>
          <p:nvPr/>
        </p:nvSpPr>
        <p:spPr>
          <a:xfrm>
            <a:off x="3650445" y="2437516"/>
            <a:ext cx="4891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Actually,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to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get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familiar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with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it,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you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need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to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start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from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Fourier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Series…</a:t>
            </a:r>
            <a:endParaRPr lang="zh-CN" altLang="en-US" sz="2000" dirty="0">
              <a:solidFill>
                <a:srgbClr val="001E5E"/>
              </a:solidFill>
              <a:latin typeface="ArialM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277522-B7E0-3249-943F-8C29688EF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b="25116"/>
          <a:stretch/>
        </p:blipFill>
        <p:spPr>
          <a:xfrm>
            <a:off x="248428" y="4084227"/>
            <a:ext cx="3641131" cy="171895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8607638-47B7-E243-BE05-A0F1A5C7D892}"/>
              </a:ext>
            </a:extLst>
          </p:cNvPr>
          <p:cNvSpPr txBox="1"/>
          <p:nvPr/>
        </p:nvSpPr>
        <p:spPr>
          <a:xfrm>
            <a:off x="1400840" y="3429000"/>
            <a:ext cx="1831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1999D3"/>
                </a:solidFill>
                <a:effectLst/>
                <a:latin typeface="Poppins" panose="020B0604020202020204" pitchFamily="34" charset="0"/>
              </a:rPr>
              <a:t>Fourier Series</a:t>
            </a:r>
            <a:endParaRPr lang="zh-CN" altLang="en-US" dirty="0"/>
          </a:p>
        </p:txBody>
      </p:sp>
      <p:pic>
        <p:nvPicPr>
          <p:cNvPr id="1030" name="Picture 6" descr="Chapter 9: Fourier Transform | Physics">
            <a:extLst>
              <a:ext uri="{FF2B5EF4-FFF2-40B4-BE49-F238E27FC236}">
                <a16:creationId xmlns:a16="http://schemas.microsoft.com/office/drawing/2014/main" id="{CCA325DD-7021-214A-85E5-54D44AE5E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25" y="4084227"/>
            <a:ext cx="3560930" cy="18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C8C9963-899C-0547-B753-200F7136BC2E}"/>
              </a:ext>
            </a:extLst>
          </p:cNvPr>
          <p:cNvSpPr txBox="1"/>
          <p:nvPr/>
        </p:nvSpPr>
        <p:spPr>
          <a:xfrm>
            <a:off x="5042046" y="3296965"/>
            <a:ext cx="2411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1999D3"/>
                </a:solidFill>
                <a:effectLst/>
                <a:latin typeface="Poppins" panose="020B0604020202020204" pitchFamily="34" charset="0"/>
              </a:rPr>
              <a:t>Continuous Fourier Transform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AD13DA-0756-4041-92C8-EB2D893FA009}"/>
              </a:ext>
            </a:extLst>
          </p:cNvPr>
          <p:cNvSpPr txBox="1"/>
          <p:nvPr/>
        </p:nvSpPr>
        <p:spPr>
          <a:xfrm>
            <a:off x="8937107" y="3298290"/>
            <a:ext cx="2411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1999D3"/>
                </a:solidFill>
                <a:effectLst/>
                <a:latin typeface="Poppins" panose="020B0604020202020204" pitchFamily="34" charset="0"/>
              </a:rPr>
              <a:t>Discrete Fourier Transform</a:t>
            </a:r>
            <a:endParaRPr lang="zh-CN" altLang="en-US" dirty="0"/>
          </a:p>
        </p:txBody>
      </p:sp>
      <p:pic>
        <p:nvPicPr>
          <p:cNvPr id="1032" name="Picture 8" descr="Discrete Fourier Transform (DFT) - NI">
            <a:extLst>
              <a:ext uri="{FF2B5EF4-FFF2-40B4-BE49-F238E27FC236}">
                <a16:creationId xmlns:a16="http://schemas.microsoft.com/office/drawing/2014/main" id="{071E94C6-B487-8A45-9B76-80E33D757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26" y="4413423"/>
            <a:ext cx="4262474" cy="122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CA975711-10E4-DE41-98C0-8F4A3DCACD16}"/>
              </a:ext>
            </a:extLst>
          </p:cNvPr>
          <p:cNvSpPr txBox="1"/>
          <p:nvPr/>
        </p:nvSpPr>
        <p:spPr>
          <a:xfrm>
            <a:off x="4704684" y="6191310"/>
            <a:ext cx="3086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1E5E"/>
                </a:solidFill>
                <a:latin typeface="ArialMT"/>
              </a:rPr>
              <a:t>To be discovered in Lab02…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8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7" grpId="0"/>
      <p:bldP spid="28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773CD9-A3CF-8846-A934-E5F72213407A}"/>
              </a:ext>
            </a:extLst>
          </p:cNvPr>
          <p:cNvSpPr txBox="1"/>
          <p:nvPr/>
        </p:nvSpPr>
        <p:spPr>
          <a:xfrm>
            <a:off x="248428" y="167032"/>
            <a:ext cx="5516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.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Fourier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Transform</a:t>
            </a:r>
            <a:endParaRPr lang="en-GB" altLang="zh-CN" sz="4000" dirty="0">
              <a:effectLst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0A2EC7-13D5-DD43-8880-C44E825EF8F8}"/>
              </a:ext>
            </a:extLst>
          </p:cNvPr>
          <p:cNvSpPr txBox="1"/>
          <p:nvPr/>
        </p:nvSpPr>
        <p:spPr>
          <a:xfrm>
            <a:off x="248430" y="874918"/>
            <a:ext cx="38451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.2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Properties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of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FFT</a:t>
            </a:r>
            <a:endParaRPr lang="en-US" altLang="zh-CN" sz="2800" b="1" dirty="0">
              <a:solidFill>
                <a:srgbClr val="001E5E"/>
              </a:solidFill>
              <a:effectLst/>
              <a:latin typeface="Poppins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0E51607-5FC6-0D4F-983B-BC1F705A1441}"/>
              </a:ext>
            </a:extLst>
          </p:cNvPr>
          <p:cNvSpPr txBox="1"/>
          <p:nvPr/>
        </p:nvSpPr>
        <p:spPr>
          <a:xfrm>
            <a:off x="3650445" y="1541989"/>
            <a:ext cx="4891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Fast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Fourier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Transform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is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a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powerful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tool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that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can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calculate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the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Discrete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Fourier</a:t>
            </a:r>
            <a:r>
              <a:rPr lang="zh-CN" altLang="en-US" sz="20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Transform.</a:t>
            </a:r>
            <a:endParaRPr lang="zh-CN" altLang="en-US" sz="2000" dirty="0">
              <a:solidFill>
                <a:srgbClr val="001E5E"/>
              </a:solidFill>
              <a:latin typeface="ArialM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A75D32-15C6-2745-A694-9A9EC887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49" y="2833499"/>
            <a:ext cx="5372100" cy="29337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A210B62-F95A-A24E-9AEB-755DA7B1B776}"/>
              </a:ext>
            </a:extLst>
          </p:cNvPr>
          <p:cNvSpPr txBox="1"/>
          <p:nvPr/>
        </p:nvSpPr>
        <p:spPr>
          <a:xfrm>
            <a:off x="3650445" y="5842337"/>
            <a:ext cx="4891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1E5E"/>
                </a:solidFill>
                <a:latin typeface="ArialMT"/>
              </a:rPr>
              <a:t>FFT can be much more faster than directly computing DFT by the formula.</a:t>
            </a:r>
            <a:endParaRPr lang="zh-CN" altLang="en-US" sz="2000" dirty="0">
              <a:solidFill>
                <a:srgbClr val="001E5E"/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181905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773CD9-A3CF-8846-A934-E5F72213407A}"/>
              </a:ext>
            </a:extLst>
          </p:cNvPr>
          <p:cNvSpPr txBox="1"/>
          <p:nvPr/>
        </p:nvSpPr>
        <p:spPr>
          <a:xfrm>
            <a:off x="248428" y="167032"/>
            <a:ext cx="5516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.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Fourier</a:t>
            </a:r>
            <a:r>
              <a:rPr lang="zh-CN" altLang="en-US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 </a:t>
            </a:r>
            <a:r>
              <a:rPr lang="en-US" altLang="zh-CN" sz="4000" b="1" dirty="0">
                <a:solidFill>
                  <a:srgbClr val="001E5E"/>
                </a:solidFill>
                <a:effectLst/>
                <a:latin typeface="Poppins" pitchFamily="2" charset="0"/>
              </a:rPr>
              <a:t>Transform</a:t>
            </a:r>
            <a:endParaRPr lang="en-GB" altLang="zh-CN" sz="4000" dirty="0">
              <a:effectLst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0A2EC7-13D5-DD43-8880-C44E825EF8F8}"/>
              </a:ext>
            </a:extLst>
          </p:cNvPr>
          <p:cNvSpPr txBox="1"/>
          <p:nvPr/>
        </p:nvSpPr>
        <p:spPr>
          <a:xfrm>
            <a:off x="248430" y="874918"/>
            <a:ext cx="38451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2</a:t>
            </a:r>
            <a:r>
              <a:rPr lang="en-US" altLang="zh-CN" sz="2800" b="1" dirty="0">
                <a:solidFill>
                  <a:srgbClr val="001E5E"/>
                </a:solidFill>
                <a:effectLst/>
                <a:latin typeface="Poppins" pitchFamily="2" charset="0"/>
              </a:rPr>
              <a:t>.2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Properties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of</a:t>
            </a:r>
            <a:r>
              <a:rPr lang="zh-CN" altLang="en-US" sz="2800" b="1" dirty="0">
                <a:solidFill>
                  <a:srgbClr val="001E5E"/>
                </a:solidFill>
                <a:latin typeface="Poppins" pitchFamily="2" charset="0"/>
              </a:rPr>
              <a:t> </a:t>
            </a:r>
            <a:r>
              <a:rPr lang="en-US" altLang="zh-CN" sz="2800" b="1" dirty="0">
                <a:solidFill>
                  <a:srgbClr val="001E5E"/>
                </a:solidFill>
                <a:latin typeface="Poppins" pitchFamily="2" charset="0"/>
              </a:rPr>
              <a:t>FFT</a:t>
            </a:r>
            <a:endParaRPr lang="en-US" altLang="zh-CN" sz="2800" b="1" dirty="0">
              <a:solidFill>
                <a:srgbClr val="001E5E"/>
              </a:solidFill>
              <a:effectLst/>
              <a:latin typeface="Poppins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0E51607-5FC6-0D4F-983B-BC1F705A1441}"/>
              </a:ext>
            </a:extLst>
          </p:cNvPr>
          <p:cNvSpPr txBox="1"/>
          <p:nvPr/>
        </p:nvSpPr>
        <p:spPr>
          <a:xfrm>
            <a:off x="4551604" y="1584520"/>
            <a:ext cx="308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1. Sampling</a:t>
            </a:r>
            <a:r>
              <a:rPr lang="zh-CN" altLang="en-US" sz="2800" dirty="0">
                <a:solidFill>
                  <a:srgbClr val="001E5E"/>
                </a:solidFill>
                <a:latin typeface="ArialMT"/>
              </a:rPr>
              <a:t> </a:t>
            </a:r>
            <a:r>
              <a:rPr lang="en-US" altLang="zh-CN" sz="2800" dirty="0">
                <a:solidFill>
                  <a:srgbClr val="001E5E"/>
                </a:solidFill>
                <a:latin typeface="ArialMT"/>
              </a:rPr>
              <a:t>Rate</a:t>
            </a:r>
            <a:endParaRPr lang="zh-CN" altLang="en-US" sz="2800" dirty="0">
              <a:solidFill>
                <a:srgbClr val="001E5E"/>
              </a:solidFill>
              <a:latin typeface="ArialM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C9B7F1-81FE-AB4B-9755-BD88ED58452B}"/>
              </a:ext>
            </a:extLst>
          </p:cNvPr>
          <p:cNvSpPr txBox="1"/>
          <p:nvPr/>
        </p:nvSpPr>
        <p:spPr>
          <a:xfrm>
            <a:off x="2376927" y="2247839"/>
            <a:ext cx="69490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dirty="0"/>
              <a:t>The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signal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you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handle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with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is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discrete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signal,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which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means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you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have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to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sample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the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analog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signal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with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certain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sampling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frequency.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So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how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to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determine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the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sampling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frequency?</a:t>
            </a:r>
            <a:endParaRPr kumimoji="1" lang="zh-CN" altLang="en-US" sz="2200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8789679-8B4C-EF43-A48D-27BB71A3E1B8}"/>
              </a:ext>
            </a:extLst>
          </p:cNvPr>
          <p:cNvCxnSpPr>
            <a:cxnSpLocks/>
          </p:cNvCxnSpPr>
          <p:nvPr/>
        </p:nvCxnSpPr>
        <p:spPr>
          <a:xfrm>
            <a:off x="433111" y="5925941"/>
            <a:ext cx="32110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0D18934-7332-4E44-8460-A5176A33D28D}"/>
              </a:ext>
            </a:extLst>
          </p:cNvPr>
          <p:cNvCxnSpPr>
            <a:cxnSpLocks/>
          </p:cNvCxnSpPr>
          <p:nvPr/>
        </p:nvCxnSpPr>
        <p:spPr>
          <a:xfrm flipV="1">
            <a:off x="2043465" y="4157330"/>
            <a:ext cx="0" cy="2406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BD5A48D-F93E-F242-A224-22BDA1EF41EB}"/>
                  </a:ext>
                </a:extLst>
              </p:cNvPr>
              <p:cNvSpPr txBox="1"/>
              <p:nvPr/>
            </p:nvSpPr>
            <p:spPr>
              <a:xfrm>
                <a:off x="3430405" y="6003794"/>
                <a:ext cx="6631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BD5A48D-F93E-F242-A224-22BDA1EF4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405" y="6003794"/>
                <a:ext cx="663130" cy="276999"/>
              </a:xfrm>
              <a:prstGeom prst="rect">
                <a:avLst/>
              </a:prstGeom>
              <a:blipFill>
                <a:blip r:embed="rId2"/>
                <a:stretch>
                  <a:fillRect l="-11321" r="-943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任意形状 10">
            <a:extLst>
              <a:ext uri="{FF2B5EF4-FFF2-40B4-BE49-F238E27FC236}">
                <a16:creationId xmlns:a16="http://schemas.microsoft.com/office/drawing/2014/main" id="{B022D3CE-C74F-A14F-9806-0A87243470BC}"/>
              </a:ext>
            </a:extLst>
          </p:cNvPr>
          <p:cNvSpPr/>
          <p:nvPr/>
        </p:nvSpPr>
        <p:spPr>
          <a:xfrm>
            <a:off x="786809" y="4645912"/>
            <a:ext cx="2371061" cy="1287055"/>
          </a:xfrm>
          <a:custGeom>
            <a:avLst/>
            <a:gdLst>
              <a:gd name="connsiteX0" fmla="*/ 0 w 2371061"/>
              <a:gd name="connsiteY0" fmla="*/ 1255157 h 1287055"/>
              <a:gd name="connsiteX1" fmla="*/ 776177 w 2371061"/>
              <a:gd name="connsiteY1" fmla="*/ 883018 h 1287055"/>
              <a:gd name="connsiteX2" fmla="*/ 999461 w 2371061"/>
              <a:gd name="connsiteY2" fmla="*/ 245064 h 1287055"/>
              <a:gd name="connsiteX3" fmla="*/ 1254642 w 2371061"/>
              <a:gd name="connsiteY3" fmla="*/ 515 h 1287055"/>
              <a:gd name="connsiteX4" fmla="*/ 1541721 w 2371061"/>
              <a:gd name="connsiteY4" fmla="*/ 298227 h 1287055"/>
              <a:gd name="connsiteX5" fmla="*/ 1658679 w 2371061"/>
              <a:gd name="connsiteY5" fmla="*/ 872385 h 1287055"/>
              <a:gd name="connsiteX6" fmla="*/ 2371061 w 2371061"/>
              <a:gd name="connsiteY6" fmla="*/ 1276422 h 1287055"/>
              <a:gd name="connsiteX7" fmla="*/ 2371061 w 2371061"/>
              <a:gd name="connsiteY7" fmla="*/ 1276422 h 1287055"/>
              <a:gd name="connsiteX8" fmla="*/ 2360428 w 2371061"/>
              <a:gd name="connsiteY8" fmla="*/ 1287055 h 128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1061" h="1287055">
                <a:moveTo>
                  <a:pt x="0" y="1255157"/>
                </a:moveTo>
                <a:cubicBezTo>
                  <a:pt x="304800" y="1153262"/>
                  <a:pt x="609600" y="1051367"/>
                  <a:pt x="776177" y="883018"/>
                </a:cubicBezTo>
                <a:cubicBezTo>
                  <a:pt x="942754" y="714669"/>
                  <a:pt x="919717" y="392148"/>
                  <a:pt x="999461" y="245064"/>
                </a:cubicBezTo>
                <a:cubicBezTo>
                  <a:pt x="1079205" y="97980"/>
                  <a:pt x="1164265" y="-8345"/>
                  <a:pt x="1254642" y="515"/>
                </a:cubicBezTo>
                <a:cubicBezTo>
                  <a:pt x="1345019" y="9375"/>
                  <a:pt x="1474382" y="152915"/>
                  <a:pt x="1541721" y="298227"/>
                </a:cubicBezTo>
                <a:cubicBezTo>
                  <a:pt x="1609061" y="443539"/>
                  <a:pt x="1520456" y="709353"/>
                  <a:pt x="1658679" y="872385"/>
                </a:cubicBezTo>
                <a:cubicBezTo>
                  <a:pt x="1796902" y="1035417"/>
                  <a:pt x="2371061" y="1276422"/>
                  <a:pt x="2371061" y="1276422"/>
                </a:cubicBezTo>
                <a:lnTo>
                  <a:pt x="2371061" y="1276422"/>
                </a:lnTo>
                <a:lnTo>
                  <a:pt x="2360428" y="128705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1640989-416B-724D-BD48-B2CC85A36ACC}"/>
                  </a:ext>
                </a:extLst>
              </p:cNvPr>
              <p:cNvSpPr txBox="1"/>
              <p:nvPr/>
            </p:nvSpPr>
            <p:spPr>
              <a:xfrm>
                <a:off x="2073805" y="3896958"/>
                <a:ext cx="10916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Amplitude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1640989-416B-724D-BD48-B2CC85A36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805" y="3896958"/>
                <a:ext cx="1091646" cy="276999"/>
              </a:xfrm>
              <a:prstGeom prst="rect">
                <a:avLst/>
              </a:prstGeom>
              <a:blipFill>
                <a:blip r:embed="rId3"/>
                <a:stretch>
                  <a:fillRect l="-8046" r="-689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D3D12581-B4B0-1D49-BDEB-3DAD9712F020}"/>
              </a:ext>
            </a:extLst>
          </p:cNvPr>
          <p:cNvSpPr txBox="1"/>
          <p:nvPr/>
        </p:nvSpPr>
        <p:spPr>
          <a:xfrm>
            <a:off x="589055" y="6379278"/>
            <a:ext cx="144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Analog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Signal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F90F2C-0397-9C46-BCEB-9FC362C98113}"/>
              </a:ext>
            </a:extLst>
          </p:cNvPr>
          <p:cNvSpPr txBox="1"/>
          <p:nvPr/>
        </p:nvSpPr>
        <p:spPr>
          <a:xfrm>
            <a:off x="595304" y="3992556"/>
            <a:ext cx="667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1️⃣</a:t>
            </a:r>
            <a:endParaRPr kumimoji="1" lang="zh-CN" altLang="en-US" sz="1400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993EAFE6-C437-7640-925C-DD3F843B6C52}"/>
              </a:ext>
            </a:extLst>
          </p:cNvPr>
          <p:cNvCxnSpPr/>
          <p:nvPr/>
        </p:nvCxnSpPr>
        <p:spPr>
          <a:xfrm flipV="1">
            <a:off x="3157870" y="5497033"/>
            <a:ext cx="159488" cy="4289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BD4BC6B-7903-D64A-BAB3-A7F418F49776}"/>
                  </a:ext>
                </a:extLst>
              </p:cNvPr>
              <p:cNvSpPr txBox="1"/>
              <p:nvPr/>
            </p:nvSpPr>
            <p:spPr>
              <a:xfrm>
                <a:off x="3312578" y="5220033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BD4BC6B-7903-D64A-BAB3-A7F418F49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578" y="5220033"/>
                <a:ext cx="510781" cy="276999"/>
              </a:xfrm>
              <a:prstGeom prst="rect">
                <a:avLst/>
              </a:prstGeom>
              <a:blipFill>
                <a:blip r:embed="rId4"/>
                <a:stretch>
                  <a:fillRect l="-1463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13EB8D1B-546E-DD47-969B-F28CF5B4A158}"/>
              </a:ext>
            </a:extLst>
          </p:cNvPr>
          <p:cNvSpPr txBox="1"/>
          <p:nvPr/>
        </p:nvSpPr>
        <p:spPr>
          <a:xfrm>
            <a:off x="4405986" y="3992556"/>
            <a:ext cx="667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2️⃣</a:t>
            </a:r>
            <a:endParaRPr kumimoji="1" lang="zh-CN" altLang="en-US" sz="1400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481F9864-4577-704A-BCA2-112604DD7499}"/>
              </a:ext>
            </a:extLst>
          </p:cNvPr>
          <p:cNvCxnSpPr>
            <a:cxnSpLocks/>
          </p:cNvCxnSpPr>
          <p:nvPr/>
        </p:nvCxnSpPr>
        <p:spPr>
          <a:xfrm>
            <a:off x="4739743" y="4903605"/>
            <a:ext cx="24903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3D1613D6-17E4-854E-A8C6-7B37799D04BF}"/>
              </a:ext>
            </a:extLst>
          </p:cNvPr>
          <p:cNvCxnSpPr>
            <a:cxnSpLocks/>
          </p:cNvCxnSpPr>
          <p:nvPr/>
        </p:nvCxnSpPr>
        <p:spPr>
          <a:xfrm flipV="1">
            <a:off x="5290089" y="3953792"/>
            <a:ext cx="0" cy="14047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9F86F5F-CA35-514B-AF2D-0D409AC029EB}"/>
                  </a:ext>
                </a:extLst>
              </p:cNvPr>
              <p:cNvSpPr txBox="1"/>
              <p:nvPr/>
            </p:nvSpPr>
            <p:spPr>
              <a:xfrm>
                <a:off x="7155183" y="4943034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9F86F5F-CA35-514B-AF2D-0D409AC02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183" y="4943034"/>
                <a:ext cx="149913" cy="276999"/>
              </a:xfrm>
              <a:prstGeom prst="rect">
                <a:avLst/>
              </a:prstGeom>
              <a:blipFill>
                <a:blip r:embed="rId5"/>
                <a:stretch>
                  <a:fillRect l="-30769" r="-23077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0D62E90B-EDA0-F14C-A28F-D95177379DF7}"/>
              </a:ext>
            </a:extLst>
          </p:cNvPr>
          <p:cNvCxnSpPr/>
          <p:nvPr/>
        </p:nvCxnSpPr>
        <p:spPr>
          <a:xfrm>
            <a:off x="5571459" y="4338084"/>
            <a:ext cx="0" cy="565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AF452BA3-DF9F-1D48-8F5B-26D5ABE0C0AF}"/>
              </a:ext>
            </a:extLst>
          </p:cNvPr>
          <p:cNvCxnSpPr/>
          <p:nvPr/>
        </p:nvCxnSpPr>
        <p:spPr>
          <a:xfrm>
            <a:off x="5851455" y="4341625"/>
            <a:ext cx="0" cy="565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8008084F-3FC2-E944-BF58-977B4CA84049}"/>
              </a:ext>
            </a:extLst>
          </p:cNvPr>
          <p:cNvCxnSpPr/>
          <p:nvPr/>
        </p:nvCxnSpPr>
        <p:spPr>
          <a:xfrm>
            <a:off x="6131448" y="4345166"/>
            <a:ext cx="0" cy="565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EDB43319-1DD0-0C49-86C2-B00E7954A841}"/>
              </a:ext>
            </a:extLst>
          </p:cNvPr>
          <p:cNvCxnSpPr/>
          <p:nvPr/>
        </p:nvCxnSpPr>
        <p:spPr>
          <a:xfrm>
            <a:off x="6411443" y="4338072"/>
            <a:ext cx="0" cy="565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3390ADF2-8DE7-DF42-AF5A-6C2F53F7B087}"/>
              </a:ext>
            </a:extLst>
          </p:cNvPr>
          <p:cNvCxnSpPr/>
          <p:nvPr/>
        </p:nvCxnSpPr>
        <p:spPr>
          <a:xfrm>
            <a:off x="5287913" y="4341626"/>
            <a:ext cx="0" cy="565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52918EA8-E691-A140-A1F0-0C5A7896074D}"/>
              </a:ext>
            </a:extLst>
          </p:cNvPr>
          <p:cNvCxnSpPr/>
          <p:nvPr/>
        </p:nvCxnSpPr>
        <p:spPr>
          <a:xfrm>
            <a:off x="5015000" y="4334535"/>
            <a:ext cx="0" cy="565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CBCBC3C-C5B3-0248-B33B-541D0C7B4F8B}"/>
                  </a:ext>
                </a:extLst>
              </p:cNvPr>
              <p:cNvSpPr txBox="1"/>
              <p:nvPr/>
            </p:nvSpPr>
            <p:spPr>
              <a:xfrm>
                <a:off x="5219356" y="3676793"/>
                <a:ext cx="10916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Amplitude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CBCBC3C-C5B3-0248-B33B-541D0C7B4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356" y="3676793"/>
                <a:ext cx="1091646" cy="276999"/>
              </a:xfrm>
              <a:prstGeom prst="rect">
                <a:avLst/>
              </a:prstGeom>
              <a:blipFill>
                <a:blip r:embed="rId6"/>
                <a:stretch>
                  <a:fillRect l="-6897" t="-4348" r="-804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80EE0D6-B248-5B49-B16F-9E7B9A22BD61}"/>
              </a:ext>
            </a:extLst>
          </p:cNvPr>
          <p:cNvCxnSpPr>
            <a:cxnSpLocks/>
          </p:cNvCxnSpPr>
          <p:nvPr/>
        </p:nvCxnSpPr>
        <p:spPr>
          <a:xfrm>
            <a:off x="4742006" y="6379278"/>
            <a:ext cx="24903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ED8D9CF-3C44-8E4C-A545-2FF03E0CDE6A}"/>
              </a:ext>
            </a:extLst>
          </p:cNvPr>
          <p:cNvCxnSpPr>
            <a:cxnSpLocks/>
          </p:cNvCxnSpPr>
          <p:nvPr/>
        </p:nvCxnSpPr>
        <p:spPr>
          <a:xfrm flipV="1">
            <a:off x="5292352" y="5429465"/>
            <a:ext cx="0" cy="14047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4D5F6C3-F5D0-9848-A536-0BC0DBE18B30}"/>
                  </a:ext>
                </a:extLst>
              </p:cNvPr>
              <p:cNvSpPr txBox="1"/>
              <p:nvPr/>
            </p:nvSpPr>
            <p:spPr>
              <a:xfrm>
                <a:off x="7061753" y="6425444"/>
                <a:ext cx="6631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Hz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4D5F6C3-F5D0-9848-A536-0BC0DBE18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753" y="6425444"/>
                <a:ext cx="663130" cy="276999"/>
              </a:xfrm>
              <a:prstGeom prst="rect">
                <a:avLst/>
              </a:prstGeom>
              <a:blipFill>
                <a:blip r:embed="rId7"/>
                <a:stretch>
                  <a:fillRect l="-9259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74468A35-9F67-464E-9D7B-0513EA30B277}"/>
              </a:ext>
            </a:extLst>
          </p:cNvPr>
          <p:cNvCxnSpPr/>
          <p:nvPr/>
        </p:nvCxnSpPr>
        <p:spPr>
          <a:xfrm>
            <a:off x="5573722" y="5813757"/>
            <a:ext cx="0" cy="565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8D11205A-6D42-404B-88AC-938A5740A610}"/>
              </a:ext>
            </a:extLst>
          </p:cNvPr>
          <p:cNvCxnSpPr/>
          <p:nvPr/>
        </p:nvCxnSpPr>
        <p:spPr>
          <a:xfrm>
            <a:off x="5853718" y="5817298"/>
            <a:ext cx="0" cy="565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04D63185-66B4-5D43-BF6F-21D75A80B600}"/>
              </a:ext>
            </a:extLst>
          </p:cNvPr>
          <p:cNvCxnSpPr/>
          <p:nvPr/>
        </p:nvCxnSpPr>
        <p:spPr>
          <a:xfrm>
            <a:off x="6133711" y="5820839"/>
            <a:ext cx="0" cy="565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6AC854C0-BDD8-284A-B839-60885899F565}"/>
              </a:ext>
            </a:extLst>
          </p:cNvPr>
          <p:cNvCxnSpPr/>
          <p:nvPr/>
        </p:nvCxnSpPr>
        <p:spPr>
          <a:xfrm>
            <a:off x="6413706" y="5813745"/>
            <a:ext cx="0" cy="565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25C79828-8AB4-0347-AFA9-EC91E770C36E}"/>
              </a:ext>
            </a:extLst>
          </p:cNvPr>
          <p:cNvCxnSpPr/>
          <p:nvPr/>
        </p:nvCxnSpPr>
        <p:spPr>
          <a:xfrm>
            <a:off x="5290176" y="5817299"/>
            <a:ext cx="0" cy="565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4BD9912B-41B5-2C42-A822-0C7CE79E1C52}"/>
              </a:ext>
            </a:extLst>
          </p:cNvPr>
          <p:cNvCxnSpPr/>
          <p:nvPr/>
        </p:nvCxnSpPr>
        <p:spPr>
          <a:xfrm>
            <a:off x="5017263" y="5810208"/>
            <a:ext cx="0" cy="565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D2CDEBE-3091-E543-B17D-821FD4BEB78A}"/>
                  </a:ext>
                </a:extLst>
              </p:cNvPr>
              <p:cNvSpPr txBox="1"/>
              <p:nvPr/>
            </p:nvSpPr>
            <p:spPr>
              <a:xfrm>
                <a:off x="4177948" y="5383935"/>
                <a:ext cx="10916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Amplitude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D2CDEBE-3091-E543-B17D-821FD4BEB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948" y="5383935"/>
                <a:ext cx="1091646" cy="276999"/>
              </a:xfrm>
              <a:prstGeom prst="rect">
                <a:avLst/>
              </a:prstGeom>
              <a:blipFill>
                <a:blip r:embed="rId8"/>
                <a:stretch>
                  <a:fillRect l="-6897" r="-689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左大括号 29">
            <a:extLst>
              <a:ext uri="{FF2B5EF4-FFF2-40B4-BE49-F238E27FC236}">
                <a16:creationId xmlns:a16="http://schemas.microsoft.com/office/drawing/2014/main" id="{5CE0A752-6DC2-3C46-94EA-FD27F7F9D228}"/>
              </a:ext>
            </a:extLst>
          </p:cNvPr>
          <p:cNvSpPr/>
          <p:nvPr/>
        </p:nvSpPr>
        <p:spPr>
          <a:xfrm rot="5400000">
            <a:off x="6188073" y="4092259"/>
            <a:ext cx="176803" cy="311274"/>
          </a:xfrm>
          <a:prstGeom prst="leftBrace">
            <a:avLst>
              <a:gd name="adj1" fmla="val 46814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561B06DB-604C-8B4D-A4CB-F0A96548298B}"/>
                  </a:ext>
                </a:extLst>
              </p:cNvPr>
              <p:cNvSpPr txBox="1"/>
              <p:nvPr/>
            </p:nvSpPr>
            <p:spPr>
              <a:xfrm>
                <a:off x="6427721" y="3964425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561B06DB-604C-8B4D-A4CB-F0A965482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721" y="3964425"/>
                <a:ext cx="195823" cy="276999"/>
              </a:xfrm>
              <a:prstGeom prst="rect">
                <a:avLst/>
              </a:prstGeom>
              <a:blipFill>
                <a:blip r:embed="rId9"/>
                <a:stretch>
                  <a:fillRect l="-17647" r="-23529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左大括号 48">
            <a:extLst>
              <a:ext uri="{FF2B5EF4-FFF2-40B4-BE49-F238E27FC236}">
                <a16:creationId xmlns:a16="http://schemas.microsoft.com/office/drawing/2014/main" id="{2F7DB1D2-906C-4D4D-9D6B-F1F82142463A}"/>
              </a:ext>
            </a:extLst>
          </p:cNvPr>
          <p:cNvSpPr/>
          <p:nvPr/>
        </p:nvSpPr>
        <p:spPr>
          <a:xfrm rot="5400000">
            <a:off x="6188072" y="5609368"/>
            <a:ext cx="176803" cy="311274"/>
          </a:xfrm>
          <a:prstGeom prst="leftBrace">
            <a:avLst>
              <a:gd name="adj1" fmla="val 46814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90F80FA-DF9A-9A45-A4EA-6DCE4A323F31}"/>
                  </a:ext>
                </a:extLst>
              </p:cNvPr>
              <p:cNvSpPr txBox="1"/>
              <p:nvPr/>
            </p:nvSpPr>
            <p:spPr>
              <a:xfrm>
                <a:off x="6318663" y="5236241"/>
                <a:ext cx="67351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90F80FA-DF9A-9A45-A4EA-6DCE4A323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663" y="5236241"/>
                <a:ext cx="673518" cy="518604"/>
              </a:xfrm>
              <a:prstGeom prst="rect">
                <a:avLst/>
              </a:prstGeom>
              <a:blipFill>
                <a:blip r:embed="rId10"/>
                <a:stretch>
                  <a:fillRect l="-11111" t="-4762" r="-7407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本框 50">
            <a:extLst>
              <a:ext uri="{FF2B5EF4-FFF2-40B4-BE49-F238E27FC236}">
                <a16:creationId xmlns:a16="http://schemas.microsoft.com/office/drawing/2014/main" id="{077714B1-A569-714D-A0CB-AADA445844C8}"/>
              </a:ext>
            </a:extLst>
          </p:cNvPr>
          <p:cNvSpPr txBox="1"/>
          <p:nvPr/>
        </p:nvSpPr>
        <p:spPr>
          <a:xfrm>
            <a:off x="7875745" y="3992556"/>
            <a:ext cx="587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3️⃣</a:t>
            </a:r>
            <a:endParaRPr kumimoji="1" lang="zh-CN" altLang="en-US" sz="2800" dirty="0"/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36DA993C-8638-2A42-8D00-54037D21A25E}"/>
              </a:ext>
            </a:extLst>
          </p:cNvPr>
          <p:cNvCxnSpPr>
            <a:cxnSpLocks/>
          </p:cNvCxnSpPr>
          <p:nvPr/>
        </p:nvCxnSpPr>
        <p:spPr>
          <a:xfrm>
            <a:off x="8266932" y="5676603"/>
            <a:ext cx="3763205" cy="9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11D50916-6CD3-F34C-B02E-30A5D54E90EF}"/>
              </a:ext>
            </a:extLst>
          </p:cNvPr>
          <p:cNvCxnSpPr>
            <a:cxnSpLocks/>
          </p:cNvCxnSpPr>
          <p:nvPr/>
        </p:nvCxnSpPr>
        <p:spPr>
          <a:xfrm flipV="1">
            <a:off x="9877286" y="4197610"/>
            <a:ext cx="0" cy="17650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C9583C86-BAFA-154E-84C4-B32EE63C1BAB}"/>
                  </a:ext>
                </a:extLst>
              </p:cNvPr>
              <p:cNvSpPr txBox="1"/>
              <p:nvPr/>
            </p:nvSpPr>
            <p:spPr>
              <a:xfrm>
                <a:off x="11472022" y="5833692"/>
                <a:ext cx="6631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Hz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C9583C86-BAFA-154E-84C4-B32EE63C1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022" y="5833692"/>
                <a:ext cx="663130" cy="276999"/>
              </a:xfrm>
              <a:prstGeom prst="rect">
                <a:avLst/>
              </a:prstGeom>
              <a:blipFill>
                <a:blip r:embed="rId11"/>
                <a:stretch>
                  <a:fillRect l="-11321" t="-4545" b="-4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任意形状 60">
            <a:extLst>
              <a:ext uri="{FF2B5EF4-FFF2-40B4-BE49-F238E27FC236}">
                <a16:creationId xmlns:a16="http://schemas.microsoft.com/office/drawing/2014/main" id="{D3CD5C3F-A0CA-0C41-91EC-724295108F50}"/>
              </a:ext>
            </a:extLst>
          </p:cNvPr>
          <p:cNvSpPr/>
          <p:nvPr/>
        </p:nvSpPr>
        <p:spPr>
          <a:xfrm>
            <a:off x="9516981" y="5169008"/>
            <a:ext cx="666366" cy="520914"/>
          </a:xfrm>
          <a:custGeom>
            <a:avLst/>
            <a:gdLst>
              <a:gd name="connsiteX0" fmla="*/ 0 w 2371061"/>
              <a:gd name="connsiteY0" fmla="*/ 1255157 h 1287055"/>
              <a:gd name="connsiteX1" fmla="*/ 776177 w 2371061"/>
              <a:gd name="connsiteY1" fmla="*/ 883018 h 1287055"/>
              <a:gd name="connsiteX2" fmla="*/ 999461 w 2371061"/>
              <a:gd name="connsiteY2" fmla="*/ 245064 h 1287055"/>
              <a:gd name="connsiteX3" fmla="*/ 1254642 w 2371061"/>
              <a:gd name="connsiteY3" fmla="*/ 515 h 1287055"/>
              <a:gd name="connsiteX4" fmla="*/ 1541721 w 2371061"/>
              <a:gd name="connsiteY4" fmla="*/ 298227 h 1287055"/>
              <a:gd name="connsiteX5" fmla="*/ 1658679 w 2371061"/>
              <a:gd name="connsiteY5" fmla="*/ 872385 h 1287055"/>
              <a:gd name="connsiteX6" fmla="*/ 2371061 w 2371061"/>
              <a:gd name="connsiteY6" fmla="*/ 1276422 h 1287055"/>
              <a:gd name="connsiteX7" fmla="*/ 2371061 w 2371061"/>
              <a:gd name="connsiteY7" fmla="*/ 1276422 h 1287055"/>
              <a:gd name="connsiteX8" fmla="*/ 2360428 w 2371061"/>
              <a:gd name="connsiteY8" fmla="*/ 1287055 h 128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1061" h="1287055">
                <a:moveTo>
                  <a:pt x="0" y="1255157"/>
                </a:moveTo>
                <a:cubicBezTo>
                  <a:pt x="304800" y="1153262"/>
                  <a:pt x="609600" y="1051367"/>
                  <a:pt x="776177" y="883018"/>
                </a:cubicBezTo>
                <a:cubicBezTo>
                  <a:pt x="942754" y="714669"/>
                  <a:pt x="919717" y="392148"/>
                  <a:pt x="999461" y="245064"/>
                </a:cubicBezTo>
                <a:cubicBezTo>
                  <a:pt x="1079205" y="97980"/>
                  <a:pt x="1164265" y="-8345"/>
                  <a:pt x="1254642" y="515"/>
                </a:cubicBezTo>
                <a:cubicBezTo>
                  <a:pt x="1345019" y="9375"/>
                  <a:pt x="1474382" y="152915"/>
                  <a:pt x="1541721" y="298227"/>
                </a:cubicBezTo>
                <a:cubicBezTo>
                  <a:pt x="1609061" y="443539"/>
                  <a:pt x="1520456" y="709353"/>
                  <a:pt x="1658679" y="872385"/>
                </a:cubicBezTo>
                <a:cubicBezTo>
                  <a:pt x="1796902" y="1035417"/>
                  <a:pt x="2371061" y="1276422"/>
                  <a:pt x="2371061" y="1276422"/>
                </a:cubicBezTo>
                <a:lnTo>
                  <a:pt x="2371061" y="1276422"/>
                </a:lnTo>
                <a:lnTo>
                  <a:pt x="2360428" y="128705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任意形状 61">
            <a:extLst>
              <a:ext uri="{FF2B5EF4-FFF2-40B4-BE49-F238E27FC236}">
                <a16:creationId xmlns:a16="http://schemas.microsoft.com/office/drawing/2014/main" id="{5FA922E0-6BB7-0F47-8CF4-05BBBAC0E67F}"/>
              </a:ext>
            </a:extLst>
          </p:cNvPr>
          <p:cNvSpPr/>
          <p:nvPr/>
        </p:nvSpPr>
        <p:spPr>
          <a:xfrm>
            <a:off x="10314348" y="5169008"/>
            <a:ext cx="666366" cy="520914"/>
          </a:xfrm>
          <a:custGeom>
            <a:avLst/>
            <a:gdLst>
              <a:gd name="connsiteX0" fmla="*/ 0 w 2371061"/>
              <a:gd name="connsiteY0" fmla="*/ 1255157 h 1287055"/>
              <a:gd name="connsiteX1" fmla="*/ 776177 w 2371061"/>
              <a:gd name="connsiteY1" fmla="*/ 883018 h 1287055"/>
              <a:gd name="connsiteX2" fmla="*/ 999461 w 2371061"/>
              <a:gd name="connsiteY2" fmla="*/ 245064 h 1287055"/>
              <a:gd name="connsiteX3" fmla="*/ 1254642 w 2371061"/>
              <a:gd name="connsiteY3" fmla="*/ 515 h 1287055"/>
              <a:gd name="connsiteX4" fmla="*/ 1541721 w 2371061"/>
              <a:gd name="connsiteY4" fmla="*/ 298227 h 1287055"/>
              <a:gd name="connsiteX5" fmla="*/ 1658679 w 2371061"/>
              <a:gd name="connsiteY5" fmla="*/ 872385 h 1287055"/>
              <a:gd name="connsiteX6" fmla="*/ 2371061 w 2371061"/>
              <a:gd name="connsiteY6" fmla="*/ 1276422 h 1287055"/>
              <a:gd name="connsiteX7" fmla="*/ 2371061 w 2371061"/>
              <a:gd name="connsiteY7" fmla="*/ 1276422 h 1287055"/>
              <a:gd name="connsiteX8" fmla="*/ 2360428 w 2371061"/>
              <a:gd name="connsiteY8" fmla="*/ 1287055 h 128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1061" h="1287055">
                <a:moveTo>
                  <a:pt x="0" y="1255157"/>
                </a:moveTo>
                <a:cubicBezTo>
                  <a:pt x="304800" y="1153262"/>
                  <a:pt x="609600" y="1051367"/>
                  <a:pt x="776177" y="883018"/>
                </a:cubicBezTo>
                <a:cubicBezTo>
                  <a:pt x="942754" y="714669"/>
                  <a:pt x="919717" y="392148"/>
                  <a:pt x="999461" y="245064"/>
                </a:cubicBezTo>
                <a:cubicBezTo>
                  <a:pt x="1079205" y="97980"/>
                  <a:pt x="1164265" y="-8345"/>
                  <a:pt x="1254642" y="515"/>
                </a:cubicBezTo>
                <a:cubicBezTo>
                  <a:pt x="1345019" y="9375"/>
                  <a:pt x="1474382" y="152915"/>
                  <a:pt x="1541721" y="298227"/>
                </a:cubicBezTo>
                <a:cubicBezTo>
                  <a:pt x="1609061" y="443539"/>
                  <a:pt x="1520456" y="709353"/>
                  <a:pt x="1658679" y="872385"/>
                </a:cubicBezTo>
                <a:cubicBezTo>
                  <a:pt x="1796902" y="1035417"/>
                  <a:pt x="2371061" y="1276422"/>
                  <a:pt x="2371061" y="1276422"/>
                </a:cubicBezTo>
                <a:lnTo>
                  <a:pt x="2371061" y="1276422"/>
                </a:lnTo>
                <a:lnTo>
                  <a:pt x="2360428" y="128705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任意形状 62">
            <a:extLst>
              <a:ext uri="{FF2B5EF4-FFF2-40B4-BE49-F238E27FC236}">
                <a16:creationId xmlns:a16="http://schemas.microsoft.com/office/drawing/2014/main" id="{DA98A87C-1646-A849-AA42-B86F0C062EBA}"/>
              </a:ext>
            </a:extLst>
          </p:cNvPr>
          <p:cNvSpPr/>
          <p:nvPr/>
        </p:nvSpPr>
        <p:spPr>
          <a:xfrm>
            <a:off x="11118667" y="5169008"/>
            <a:ext cx="666366" cy="520914"/>
          </a:xfrm>
          <a:custGeom>
            <a:avLst/>
            <a:gdLst>
              <a:gd name="connsiteX0" fmla="*/ 0 w 2371061"/>
              <a:gd name="connsiteY0" fmla="*/ 1255157 h 1287055"/>
              <a:gd name="connsiteX1" fmla="*/ 776177 w 2371061"/>
              <a:gd name="connsiteY1" fmla="*/ 883018 h 1287055"/>
              <a:gd name="connsiteX2" fmla="*/ 999461 w 2371061"/>
              <a:gd name="connsiteY2" fmla="*/ 245064 h 1287055"/>
              <a:gd name="connsiteX3" fmla="*/ 1254642 w 2371061"/>
              <a:gd name="connsiteY3" fmla="*/ 515 h 1287055"/>
              <a:gd name="connsiteX4" fmla="*/ 1541721 w 2371061"/>
              <a:gd name="connsiteY4" fmla="*/ 298227 h 1287055"/>
              <a:gd name="connsiteX5" fmla="*/ 1658679 w 2371061"/>
              <a:gd name="connsiteY5" fmla="*/ 872385 h 1287055"/>
              <a:gd name="connsiteX6" fmla="*/ 2371061 w 2371061"/>
              <a:gd name="connsiteY6" fmla="*/ 1276422 h 1287055"/>
              <a:gd name="connsiteX7" fmla="*/ 2371061 w 2371061"/>
              <a:gd name="connsiteY7" fmla="*/ 1276422 h 1287055"/>
              <a:gd name="connsiteX8" fmla="*/ 2360428 w 2371061"/>
              <a:gd name="connsiteY8" fmla="*/ 1287055 h 128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1061" h="1287055">
                <a:moveTo>
                  <a:pt x="0" y="1255157"/>
                </a:moveTo>
                <a:cubicBezTo>
                  <a:pt x="304800" y="1153262"/>
                  <a:pt x="609600" y="1051367"/>
                  <a:pt x="776177" y="883018"/>
                </a:cubicBezTo>
                <a:cubicBezTo>
                  <a:pt x="942754" y="714669"/>
                  <a:pt x="919717" y="392148"/>
                  <a:pt x="999461" y="245064"/>
                </a:cubicBezTo>
                <a:cubicBezTo>
                  <a:pt x="1079205" y="97980"/>
                  <a:pt x="1164265" y="-8345"/>
                  <a:pt x="1254642" y="515"/>
                </a:cubicBezTo>
                <a:cubicBezTo>
                  <a:pt x="1345019" y="9375"/>
                  <a:pt x="1474382" y="152915"/>
                  <a:pt x="1541721" y="298227"/>
                </a:cubicBezTo>
                <a:cubicBezTo>
                  <a:pt x="1609061" y="443539"/>
                  <a:pt x="1520456" y="709353"/>
                  <a:pt x="1658679" y="872385"/>
                </a:cubicBezTo>
                <a:cubicBezTo>
                  <a:pt x="1796902" y="1035417"/>
                  <a:pt x="2371061" y="1276422"/>
                  <a:pt x="2371061" y="1276422"/>
                </a:cubicBezTo>
                <a:lnTo>
                  <a:pt x="2371061" y="1276422"/>
                </a:lnTo>
                <a:lnTo>
                  <a:pt x="2360428" y="128705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任意形状 63">
            <a:extLst>
              <a:ext uri="{FF2B5EF4-FFF2-40B4-BE49-F238E27FC236}">
                <a16:creationId xmlns:a16="http://schemas.microsoft.com/office/drawing/2014/main" id="{CBF82B2F-0F6A-914B-9F27-388B2F69FC5B}"/>
              </a:ext>
            </a:extLst>
          </p:cNvPr>
          <p:cNvSpPr/>
          <p:nvPr/>
        </p:nvSpPr>
        <p:spPr>
          <a:xfrm>
            <a:off x="8702744" y="5162028"/>
            <a:ext cx="666366" cy="520914"/>
          </a:xfrm>
          <a:custGeom>
            <a:avLst/>
            <a:gdLst>
              <a:gd name="connsiteX0" fmla="*/ 0 w 2371061"/>
              <a:gd name="connsiteY0" fmla="*/ 1255157 h 1287055"/>
              <a:gd name="connsiteX1" fmla="*/ 776177 w 2371061"/>
              <a:gd name="connsiteY1" fmla="*/ 883018 h 1287055"/>
              <a:gd name="connsiteX2" fmla="*/ 999461 w 2371061"/>
              <a:gd name="connsiteY2" fmla="*/ 245064 h 1287055"/>
              <a:gd name="connsiteX3" fmla="*/ 1254642 w 2371061"/>
              <a:gd name="connsiteY3" fmla="*/ 515 h 1287055"/>
              <a:gd name="connsiteX4" fmla="*/ 1541721 w 2371061"/>
              <a:gd name="connsiteY4" fmla="*/ 298227 h 1287055"/>
              <a:gd name="connsiteX5" fmla="*/ 1658679 w 2371061"/>
              <a:gd name="connsiteY5" fmla="*/ 872385 h 1287055"/>
              <a:gd name="connsiteX6" fmla="*/ 2371061 w 2371061"/>
              <a:gd name="connsiteY6" fmla="*/ 1276422 h 1287055"/>
              <a:gd name="connsiteX7" fmla="*/ 2371061 w 2371061"/>
              <a:gd name="connsiteY7" fmla="*/ 1276422 h 1287055"/>
              <a:gd name="connsiteX8" fmla="*/ 2360428 w 2371061"/>
              <a:gd name="connsiteY8" fmla="*/ 1287055 h 128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1061" h="1287055">
                <a:moveTo>
                  <a:pt x="0" y="1255157"/>
                </a:moveTo>
                <a:cubicBezTo>
                  <a:pt x="304800" y="1153262"/>
                  <a:pt x="609600" y="1051367"/>
                  <a:pt x="776177" y="883018"/>
                </a:cubicBezTo>
                <a:cubicBezTo>
                  <a:pt x="942754" y="714669"/>
                  <a:pt x="919717" y="392148"/>
                  <a:pt x="999461" y="245064"/>
                </a:cubicBezTo>
                <a:cubicBezTo>
                  <a:pt x="1079205" y="97980"/>
                  <a:pt x="1164265" y="-8345"/>
                  <a:pt x="1254642" y="515"/>
                </a:cubicBezTo>
                <a:cubicBezTo>
                  <a:pt x="1345019" y="9375"/>
                  <a:pt x="1474382" y="152915"/>
                  <a:pt x="1541721" y="298227"/>
                </a:cubicBezTo>
                <a:cubicBezTo>
                  <a:pt x="1609061" y="443539"/>
                  <a:pt x="1520456" y="709353"/>
                  <a:pt x="1658679" y="872385"/>
                </a:cubicBezTo>
                <a:cubicBezTo>
                  <a:pt x="1796902" y="1035417"/>
                  <a:pt x="2371061" y="1276422"/>
                  <a:pt x="2371061" y="1276422"/>
                </a:cubicBezTo>
                <a:lnTo>
                  <a:pt x="2371061" y="1276422"/>
                </a:lnTo>
                <a:lnTo>
                  <a:pt x="2360428" y="1287055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68EAC101-B6B3-AE4B-8192-49E36E004C55}"/>
                  </a:ext>
                </a:extLst>
              </p:cNvPr>
              <p:cNvSpPr txBox="1"/>
              <p:nvPr/>
            </p:nvSpPr>
            <p:spPr>
              <a:xfrm>
                <a:off x="9957520" y="4064626"/>
                <a:ext cx="10916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Amplitude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68EAC101-B6B3-AE4B-8192-49E36E004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7520" y="4064626"/>
                <a:ext cx="1091646" cy="276999"/>
              </a:xfrm>
              <a:prstGeom prst="rect">
                <a:avLst/>
              </a:prstGeom>
              <a:blipFill>
                <a:blip r:embed="rId12"/>
                <a:stretch>
                  <a:fillRect l="-6818" t="-4545" r="-6818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CC2D33AD-C930-5D47-99BF-3EA622529702}"/>
              </a:ext>
            </a:extLst>
          </p:cNvPr>
          <p:cNvCxnSpPr/>
          <p:nvPr/>
        </p:nvCxnSpPr>
        <p:spPr>
          <a:xfrm>
            <a:off x="10668795" y="4849312"/>
            <a:ext cx="0" cy="83631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60FC3E31-35DD-F24F-B9BF-C5935CC7E1BA}"/>
              </a:ext>
            </a:extLst>
          </p:cNvPr>
          <p:cNvCxnSpPr/>
          <p:nvPr/>
        </p:nvCxnSpPr>
        <p:spPr>
          <a:xfrm>
            <a:off x="9879962" y="4843272"/>
            <a:ext cx="0" cy="83631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00BF2CC3-33B4-5342-8B83-C797974197D1}"/>
              </a:ext>
            </a:extLst>
          </p:cNvPr>
          <p:cNvCxnSpPr/>
          <p:nvPr/>
        </p:nvCxnSpPr>
        <p:spPr>
          <a:xfrm>
            <a:off x="9667954" y="5080119"/>
            <a:ext cx="206434" cy="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4D1F3CBC-B3CF-5345-8838-867E8BFE6BED}"/>
              </a:ext>
            </a:extLst>
          </p:cNvPr>
          <p:cNvCxnSpPr>
            <a:cxnSpLocks/>
          </p:cNvCxnSpPr>
          <p:nvPr/>
        </p:nvCxnSpPr>
        <p:spPr>
          <a:xfrm flipH="1">
            <a:off x="10668795" y="5080119"/>
            <a:ext cx="215042" cy="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3953F8CB-CFDB-974F-B87B-96B243E264F3}"/>
                  </a:ext>
                </a:extLst>
              </p:cNvPr>
              <p:cNvSpPr txBox="1"/>
              <p:nvPr/>
            </p:nvSpPr>
            <p:spPr>
              <a:xfrm>
                <a:off x="10075772" y="4718927"/>
                <a:ext cx="3813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3953F8CB-CFDB-974F-B87B-96B243E26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772" y="4718927"/>
                <a:ext cx="381396" cy="369332"/>
              </a:xfrm>
              <a:prstGeom prst="rect">
                <a:avLst/>
              </a:prstGeom>
              <a:blipFill>
                <a:blip r:embed="rId13"/>
                <a:stretch>
                  <a:fillRect l="-322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21AD532F-70CD-9840-A797-2C8C39570649}"/>
              </a:ext>
            </a:extLst>
          </p:cNvPr>
          <p:cNvCxnSpPr>
            <a:cxnSpLocks/>
          </p:cNvCxnSpPr>
          <p:nvPr/>
        </p:nvCxnSpPr>
        <p:spPr>
          <a:xfrm>
            <a:off x="10193513" y="5276131"/>
            <a:ext cx="0" cy="41341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A04C6E49-1B3A-E749-B540-DF413E429DCD}"/>
                  </a:ext>
                </a:extLst>
              </p:cNvPr>
              <p:cNvSpPr txBox="1"/>
              <p:nvPr/>
            </p:nvSpPr>
            <p:spPr>
              <a:xfrm>
                <a:off x="10130072" y="5711487"/>
                <a:ext cx="510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A04C6E49-1B3A-E749-B540-DF413E429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072" y="5711487"/>
                <a:ext cx="510781" cy="276999"/>
              </a:xfrm>
              <a:prstGeom prst="rect">
                <a:avLst/>
              </a:prstGeom>
              <a:blipFill>
                <a:blip r:embed="rId14"/>
                <a:stretch>
                  <a:fillRect l="-1428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文本框 81">
            <a:extLst>
              <a:ext uri="{FF2B5EF4-FFF2-40B4-BE49-F238E27FC236}">
                <a16:creationId xmlns:a16="http://schemas.microsoft.com/office/drawing/2014/main" id="{E0D70E21-CD02-AA41-9E91-9DEC0A9B625E}"/>
              </a:ext>
            </a:extLst>
          </p:cNvPr>
          <p:cNvSpPr txBox="1"/>
          <p:nvPr/>
        </p:nvSpPr>
        <p:spPr>
          <a:xfrm>
            <a:off x="9423959" y="6297461"/>
            <a:ext cx="1685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/>
              <a:t>Cannot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Overlap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61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6" grpId="0"/>
      <p:bldP spid="13" grpId="0"/>
      <p:bldP spid="15" grpId="0"/>
      <p:bldP spid="21" grpId="0"/>
      <p:bldP spid="22" grpId="0"/>
      <p:bldP spid="28" grpId="0"/>
      <p:bldP spid="37" grpId="0"/>
      <p:bldP spid="40" grpId="0"/>
      <p:bldP spid="47" grpId="0"/>
      <p:bldP spid="30" grpId="0" animBg="1"/>
      <p:bldP spid="48" grpId="0"/>
      <p:bldP spid="49" grpId="0" animBg="1"/>
      <p:bldP spid="50" grpId="0"/>
      <p:bldP spid="51" grpId="0"/>
      <p:bldP spid="60" grpId="0"/>
      <p:bldP spid="61" grpId="0" animBg="1"/>
      <p:bldP spid="62" grpId="0" animBg="1"/>
      <p:bldP spid="63" grpId="0" animBg="1"/>
      <p:bldP spid="64" grpId="0" animBg="1"/>
      <p:bldP spid="65" grpId="0"/>
      <p:bldP spid="76" grpId="0"/>
      <p:bldP spid="80" grpId="0"/>
      <p:bldP spid="8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</TotalTime>
  <Words>967</Words>
  <Application>Microsoft Macintosh PowerPoint</Application>
  <PresentationFormat>宽屏</PresentationFormat>
  <Paragraphs>185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等线</vt:lpstr>
      <vt:lpstr>ArialMT</vt:lpstr>
      <vt:lpstr>Arial</vt:lpstr>
      <vt:lpstr>Calibri</vt:lpstr>
      <vt:lpstr>Calibri Light</vt:lpstr>
      <vt:lpstr>Cambria Math</vt:lpstr>
      <vt:lpstr>Poppins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liu</dc:creator>
  <cp:lastModifiedBy>昕哲 郑</cp:lastModifiedBy>
  <cp:revision>205</cp:revision>
  <dcterms:created xsi:type="dcterms:W3CDTF">2016-11-19T00:46:32Z</dcterms:created>
  <dcterms:modified xsi:type="dcterms:W3CDTF">2023-09-20T10:58:38Z</dcterms:modified>
</cp:coreProperties>
</file>